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3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4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9" r:id="rId2"/>
    <p:sldId id="262" r:id="rId3"/>
    <p:sldId id="265" r:id="rId4"/>
    <p:sldId id="289" r:id="rId5"/>
    <p:sldId id="268" r:id="rId6"/>
    <p:sldId id="298" r:id="rId7"/>
    <p:sldId id="271" r:id="rId8"/>
    <p:sldId id="292" r:id="rId9"/>
    <p:sldId id="274" r:id="rId10"/>
    <p:sldId id="295" r:id="rId11"/>
    <p:sldId id="277" r:id="rId12"/>
    <p:sldId id="286" r:id="rId13"/>
    <p:sldId id="280" r:id="rId14"/>
    <p:sldId id="283" r:id="rId15"/>
    <p:sldId id="301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/>
    <p:restoredTop sz="0"/>
  </p:normalViewPr>
  <p:slideViewPr>
    <p:cSldViewPr>
      <p:cViewPr varScale="1">
        <p:scale>
          <a:sx n="106" d="100"/>
          <a:sy n="106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CAB7D-83B7-455F-BF3B-16CE45F33A58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A08FE-A568-42FE-BD7C-FAF66F56B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3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67F0-A65A-43D8-AA29-57B7BAC9C9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71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55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2024/3/24 10:13:18 [ID-0]
[AI生成内容仅供参考，请注意甄别准确性]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78A408-3FE6-4494-B823-75A245865D14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3A2B05-52E6-4655-9E8D-91E1E09C3EB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D1BEC2-7DE3-4CA1-B8C4-90DC083DC668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B0245D-A8B2-4309-80CF-6141B2F8249D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BB0AA55-C47C-4EB4-8E77-9B3D97B6E70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F8B8339-1D32-43A1-ABBB-074DD5D7C437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EF7AD99-2A8A-4BD8-BC2D-D12BC1576338}" type="datetimeFigureOut">
              <a:rPr lang="en-US" smtClean="0"/>
              <a:t>3/24/24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3590E794-954A-4591-B676-0D3BEBE6E7A6}" type="datetimeFigureOut">
              <a:rPr lang="en-US" smtClean="0"/>
              <a:t>3/24/24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DCF6957-5D78-4B16-8E81-65AFF1F7CFB4}" type="datetimeFigureOut">
              <a:rPr lang="en-US" smtClean="0"/>
              <a:t>3/24/24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B44AB47-77A0-4C56-AA8A-AAD5C2DCE871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F5E643F-9FA6-470A-8894-C194B348FD25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4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4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2.png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4.png"/><Relationship Id="rId4" Type="http://schemas.openxmlformats.org/officeDocument/2006/relationships/tags" Target="../tags/tag39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9" Type="http://schemas.openxmlformats.org/officeDocument/2006/relationships/tags" Target="../tags/tag87.xml"/><Relationship Id="rId21" Type="http://schemas.openxmlformats.org/officeDocument/2006/relationships/tags" Target="../tags/tag69.xml"/><Relationship Id="rId34" Type="http://schemas.openxmlformats.org/officeDocument/2006/relationships/tags" Target="../tags/tag82.xml"/><Relationship Id="rId42" Type="http://schemas.openxmlformats.org/officeDocument/2006/relationships/notesSlide" Target="../notesSlides/notesSlide6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9" Type="http://schemas.openxmlformats.org/officeDocument/2006/relationships/tags" Target="../tags/tag77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tags" Target="../tags/tag80.xml"/><Relationship Id="rId37" Type="http://schemas.openxmlformats.org/officeDocument/2006/relationships/tags" Target="../tags/tag85.xml"/><Relationship Id="rId40" Type="http://schemas.openxmlformats.org/officeDocument/2006/relationships/tags" Target="../tags/tag88.xml"/><Relationship Id="rId45" Type="http://schemas.microsoft.com/office/2007/relationships/hdphoto" Target="../media/hdphoto1.wdp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36" Type="http://schemas.openxmlformats.org/officeDocument/2006/relationships/tags" Target="../tags/tag84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tags" Target="../tags/tag79.xml"/><Relationship Id="rId44" Type="http://schemas.openxmlformats.org/officeDocument/2006/relationships/image" Target="../media/image6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tags" Target="../tags/tag78.xml"/><Relationship Id="rId35" Type="http://schemas.openxmlformats.org/officeDocument/2006/relationships/tags" Target="../tags/tag83.xml"/><Relationship Id="rId43" Type="http://schemas.openxmlformats.org/officeDocument/2006/relationships/image" Target="../media/image5.png"/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tags" Target="../tags/tag81.xml"/><Relationship Id="rId38" Type="http://schemas.openxmlformats.org/officeDocument/2006/relationships/tags" Target="../tags/tag86.xml"/><Relationship Id="rId20" Type="http://schemas.openxmlformats.org/officeDocument/2006/relationships/tags" Target="../tags/tag68.xml"/><Relationship Id="rId4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7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20955" y="0"/>
            <a:ext cx="10474960" cy="6858000"/>
          </a:xfrm>
          <a:prstGeom prst="rect">
            <a:avLst/>
          </a:prstGeom>
          <a:gradFill>
            <a:gsLst>
              <a:gs pos="39000">
                <a:schemeClr val="accent1"/>
              </a:gs>
              <a:gs pos="0">
                <a:schemeClr val="accent1">
                  <a:alpha val="100000"/>
                </a:schemeClr>
              </a:gs>
              <a:gs pos="91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Text1"/>
          <p:cNvSpPr txBox="1"/>
          <p:nvPr>
            <p:custDataLst>
              <p:tags r:id="rId2"/>
            </p:custDataLst>
          </p:nvPr>
        </p:nvSpPr>
        <p:spPr>
          <a:xfrm>
            <a:off x="506765" y="5045837"/>
            <a:ext cx="2151036" cy="30225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汇报人：王佑安</a:t>
            </a:r>
          </a:p>
        </p:txBody>
      </p:sp>
      <p:sp>
        <p:nvSpPr>
          <p:cNvPr id="7" name="Text2"/>
          <p:cNvSpPr txBox="1"/>
          <p:nvPr>
            <p:custDataLst>
              <p:tags r:id="rId3"/>
            </p:custDataLst>
          </p:nvPr>
        </p:nvSpPr>
        <p:spPr>
          <a:xfrm>
            <a:off x="506765" y="5445407"/>
            <a:ext cx="2151036" cy="30225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2024.03.24</a:t>
            </a:r>
          </a:p>
        </p:txBody>
      </p:sp>
      <p:sp>
        <p:nvSpPr>
          <p:cNvPr id="8" name="Text3"/>
          <p:cNvSpPr txBox="1"/>
          <p:nvPr>
            <p:custDataLst>
              <p:tags r:id="rId4"/>
            </p:custDataLst>
          </p:nvPr>
        </p:nvSpPr>
        <p:spPr>
          <a:xfrm>
            <a:off x="506765" y="798480"/>
            <a:ext cx="6376614" cy="2740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蚂蚁在中医药中的神奇功效</a:t>
            </a:r>
          </a:p>
        </p:txBody>
      </p:sp>
      <p:sp>
        <p:nvSpPr>
          <p:cNvPr id="9" name="Text4"/>
          <p:cNvSpPr txBox="1"/>
          <p:nvPr>
            <p:custDataLst>
              <p:tags r:id="rId5"/>
            </p:custDataLst>
          </p:nvPr>
        </p:nvSpPr>
        <p:spPr>
          <a:xfrm>
            <a:off x="506765" y="3703596"/>
            <a:ext cx="6376614" cy="93785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magical effects of ants in traditional Chinese medicine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1">
            <a:extLst>
              <a:ext uri="{FF2B5EF4-FFF2-40B4-BE49-F238E27FC236}">
                <a16:creationId xmlns:a16="http://schemas.microsoft.com/office/drawing/2014/main" id="{CFA46C67-5BCA-713E-5BEC-0B31F290A852}"/>
              </a:ext>
            </a:extLst>
          </p:cNvPr>
          <p:cNvCxnSpPr/>
          <p:nvPr/>
        </p:nvCxnSpPr>
        <p:spPr>
          <a:xfrm>
            <a:off x="557102" y="2293732"/>
            <a:ext cx="10801350" cy="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1">
            <a:extLst>
              <a:ext uri="{FF2B5EF4-FFF2-40B4-BE49-F238E27FC236}">
                <a16:creationId xmlns:a16="http://schemas.microsoft.com/office/drawing/2014/main" id="{803ABDF4-2DEF-C4CF-779A-FCA449F0D571}"/>
              </a:ext>
            </a:extLst>
          </p:cNvPr>
          <p:cNvSpPr/>
          <p:nvPr/>
        </p:nvSpPr>
        <p:spPr>
          <a:xfrm>
            <a:off x="875949" y="2239349"/>
            <a:ext cx="108766" cy="10876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60A36D9A-6F30-5635-BC22-03E534D3E773}"/>
              </a:ext>
            </a:extLst>
          </p:cNvPr>
          <p:cNvSpPr/>
          <p:nvPr/>
        </p:nvSpPr>
        <p:spPr>
          <a:xfrm>
            <a:off x="3558511" y="2239349"/>
            <a:ext cx="108766" cy="10876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3">
            <a:extLst>
              <a:ext uri="{FF2B5EF4-FFF2-40B4-BE49-F238E27FC236}">
                <a16:creationId xmlns:a16="http://schemas.microsoft.com/office/drawing/2014/main" id="{07FC9BC7-0EC1-5F34-C4C2-601B4018FEA1}"/>
              </a:ext>
            </a:extLst>
          </p:cNvPr>
          <p:cNvSpPr/>
          <p:nvPr/>
        </p:nvSpPr>
        <p:spPr>
          <a:xfrm>
            <a:off x="6241073" y="2239349"/>
            <a:ext cx="108766" cy="10876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4">
            <a:extLst>
              <a:ext uri="{FF2B5EF4-FFF2-40B4-BE49-F238E27FC236}">
                <a16:creationId xmlns:a16="http://schemas.microsoft.com/office/drawing/2014/main" id="{791A8A4B-0BFB-E2C5-C051-1B7E54B2E633}"/>
              </a:ext>
            </a:extLst>
          </p:cNvPr>
          <p:cNvSpPr/>
          <p:nvPr/>
        </p:nvSpPr>
        <p:spPr>
          <a:xfrm>
            <a:off x="8923636" y="2239349"/>
            <a:ext cx="108766" cy="10876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5">
            <a:extLst>
              <a:ext uri="{FF2B5EF4-FFF2-40B4-BE49-F238E27FC236}">
                <a16:creationId xmlns:a16="http://schemas.microsoft.com/office/drawing/2014/main" id="{F1AE328D-AEA4-BC84-8694-079177C10609}"/>
              </a:ext>
            </a:extLst>
          </p:cNvPr>
          <p:cNvSpPr/>
          <p:nvPr/>
        </p:nvSpPr>
        <p:spPr>
          <a:xfrm flipH="1">
            <a:off x="984714" y="2667342"/>
            <a:ext cx="2204689" cy="3425111"/>
          </a:xfrm>
          <a:prstGeom prst="round2DiagRect">
            <a:avLst/>
          </a:prstGeom>
          <a:noFill/>
          <a:ln w="889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6">
            <a:extLst>
              <a:ext uri="{FF2B5EF4-FFF2-40B4-BE49-F238E27FC236}">
                <a16:creationId xmlns:a16="http://schemas.microsoft.com/office/drawing/2014/main" id="{E7E7F83A-4EFA-B515-3606-455A766D3F1E}"/>
              </a:ext>
            </a:extLst>
          </p:cNvPr>
          <p:cNvSpPr/>
          <p:nvPr userDrawn="1"/>
        </p:nvSpPr>
        <p:spPr>
          <a:xfrm>
            <a:off x="1057941" y="2751524"/>
            <a:ext cx="438194" cy="4381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7">
            <a:extLst>
              <a:ext uri="{FF2B5EF4-FFF2-40B4-BE49-F238E27FC236}">
                <a16:creationId xmlns:a16="http://schemas.microsoft.com/office/drawing/2014/main" id="{00914FF4-9372-2D7B-80D3-344F1FB60E33}"/>
              </a:ext>
            </a:extLst>
          </p:cNvPr>
          <p:cNvSpPr txBox="1"/>
          <p:nvPr/>
        </p:nvSpPr>
        <p:spPr>
          <a:xfrm>
            <a:off x="977497" y="2832121"/>
            <a:ext cx="599082" cy="276999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8">
            <a:extLst>
              <a:ext uri="{FF2B5EF4-FFF2-40B4-BE49-F238E27FC236}">
                <a16:creationId xmlns:a16="http://schemas.microsoft.com/office/drawing/2014/main" id="{60DD4A1D-1231-102C-5167-D35C6A5445EF}"/>
              </a:ext>
            </a:extLst>
          </p:cNvPr>
          <p:cNvSpPr/>
          <p:nvPr/>
        </p:nvSpPr>
        <p:spPr>
          <a:xfrm flipH="1">
            <a:off x="6351896" y="2667342"/>
            <a:ext cx="2204689" cy="3425111"/>
          </a:xfrm>
          <a:prstGeom prst="round2DiagRect">
            <a:avLst/>
          </a:prstGeom>
          <a:noFill/>
          <a:ln w="889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9">
            <a:extLst>
              <a:ext uri="{FF2B5EF4-FFF2-40B4-BE49-F238E27FC236}">
                <a16:creationId xmlns:a16="http://schemas.microsoft.com/office/drawing/2014/main" id="{803DC276-2CF3-6C25-432F-854ACCDA1B78}"/>
              </a:ext>
            </a:extLst>
          </p:cNvPr>
          <p:cNvSpPr/>
          <p:nvPr userDrawn="1"/>
        </p:nvSpPr>
        <p:spPr>
          <a:xfrm>
            <a:off x="6425123" y="2751524"/>
            <a:ext cx="438194" cy="4381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10">
            <a:extLst>
              <a:ext uri="{FF2B5EF4-FFF2-40B4-BE49-F238E27FC236}">
                <a16:creationId xmlns:a16="http://schemas.microsoft.com/office/drawing/2014/main" id="{C9C2A9D5-66A3-6A73-9340-3E033D5DE802}"/>
              </a:ext>
            </a:extLst>
          </p:cNvPr>
          <p:cNvSpPr txBox="1"/>
          <p:nvPr/>
        </p:nvSpPr>
        <p:spPr>
          <a:xfrm>
            <a:off x="6344679" y="2832121"/>
            <a:ext cx="599082" cy="276999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11">
            <a:extLst>
              <a:ext uri="{FF2B5EF4-FFF2-40B4-BE49-F238E27FC236}">
                <a16:creationId xmlns:a16="http://schemas.microsoft.com/office/drawing/2014/main" id="{5E123AFA-FC4A-E195-978B-FF039A2150AF}"/>
              </a:ext>
            </a:extLst>
          </p:cNvPr>
          <p:cNvSpPr/>
          <p:nvPr/>
        </p:nvSpPr>
        <p:spPr>
          <a:xfrm flipH="1">
            <a:off x="3657479" y="2667342"/>
            <a:ext cx="2204689" cy="3425111"/>
          </a:xfrm>
          <a:prstGeom prst="round2DiagRect">
            <a:avLst/>
          </a:prstGeom>
          <a:noFill/>
          <a:ln w="889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12">
            <a:extLst>
              <a:ext uri="{FF2B5EF4-FFF2-40B4-BE49-F238E27FC236}">
                <a16:creationId xmlns:a16="http://schemas.microsoft.com/office/drawing/2014/main" id="{D00C22AA-3F5B-C7E9-CA64-D485FA05441A}"/>
              </a:ext>
            </a:extLst>
          </p:cNvPr>
          <p:cNvSpPr/>
          <p:nvPr/>
        </p:nvSpPr>
        <p:spPr>
          <a:xfrm>
            <a:off x="3730706" y="2751524"/>
            <a:ext cx="438194" cy="4381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13">
            <a:extLst>
              <a:ext uri="{FF2B5EF4-FFF2-40B4-BE49-F238E27FC236}">
                <a16:creationId xmlns:a16="http://schemas.microsoft.com/office/drawing/2014/main" id="{16E26896-E383-036E-43B4-C6C18FE8825D}"/>
              </a:ext>
            </a:extLst>
          </p:cNvPr>
          <p:cNvSpPr txBox="1"/>
          <p:nvPr/>
        </p:nvSpPr>
        <p:spPr>
          <a:xfrm>
            <a:off x="3650262" y="2832121"/>
            <a:ext cx="599082" cy="276999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14">
            <a:extLst>
              <a:ext uri="{FF2B5EF4-FFF2-40B4-BE49-F238E27FC236}">
                <a16:creationId xmlns:a16="http://schemas.microsoft.com/office/drawing/2014/main" id="{837590EA-DBEF-7C88-FA59-CB1F44B5BEA8}"/>
              </a:ext>
            </a:extLst>
          </p:cNvPr>
          <p:cNvSpPr/>
          <p:nvPr/>
        </p:nvSpPr>
        <p:spPr>
          <a:xfrm flipH="1">
            <a:off x="9046313" y="2667342"/>
            <a:ext cx="2204689" cy="3425111"/>
          </a:xfrm>
          <a:prstGeom prst="round2DiagRect">
            <a:avLst/>
          </a:prstGeom>
          <a:noFill/>
          <a:ln w="889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>
            <a:outerShdw blurRad="165100" dist="127000" dir="2700000" algn="tl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15">
            <a:extLst>
              <a:ext uri="{FF2B5EF4-FFF2-40B4-BE49-F238E27FC236}">
                <a16:creationId xmlns:a16="http://schemas.microsoft.com/office/drawing/2014/main" id="{DB60BBE8-5F6D-2322-C832-1EE1F8B6553A}"/>
              </a:ext>
            </a:extLst>
          </p:cNvPr>
          <p:cNvSpPr/>
          <p:nvPr userDrawn="1"/>
        </p:nvSpPr>
        <p:spPr>
          <a:xfrm>
            <a:off x="9119541" y="2751524"/>
            <a:ext cx="438192" cy="4381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16">
            <a:extLst>
              <a:ext uri="{FF2B5EF4-FFF2-40B4-BE49-F238E27FC236}">
                <a16:creationId xmlns:a16="http://schemas.microsoft.com/office/drawing/2014/main" id="{BC8678DA-048B-9794-F6B1-0BD696AD92FF}"/>
              </a:ext>
            </a:extLst>
          </p:cNvPr>
          <p:cNvSpPr txBox="1"/>
          <p:nvPr/>
        </p:nvSpPr>
        <p:spPr>
          <a:xfrm>
            <a:off x="9039096" y="2832121"/>
            <a:ext cx="599082" cy="276999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17">
            <a:extLst>
              <a:ext uri="{FF2B5EF4-FFF2-40B4-BE49-F238E27FC236}">
                <a16:creationId xmlns:a16="http://schemas.microsoft.com/office/drawing/2014/main" id="{1C66FCCE-38C6-FF54-5EBC-DF27FF37F6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10773" y="3354494"/>
            <a:ext cx="1939112" cy="257847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早在《本草纲目》中，就有蚂蚁入药的记载，证明其在中医药中具有深厚根基。</a:t>
            </a:r>
          </a:p>
        </p:txBody>
      </p:sp>
      <p:sp>
        <p:nvSpPr>
          <p:cNvPr id="52" name="Text18">
            <a:extLst>
              <a:ext uri="{FF2B5EF4-FFF2-40B4-BE49-F238E27FC236}">
                <a16:creationId xmlns:a16="http://schemas.microsoft.com/office/drawing/2014/main" id="{6F7BA2A7-8405-AB4A-6704-E5D1B14446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790268" y="3354494"/>
            <a:ext cx="1939112" cy="257847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蚂蚁含有多种活性成分，可治疗风湿、补肾壮阳，具有抗炎、镇痛等作用。</a:t>
            </a:r>
          </a:p>
        </p:txBody>
      </p:sp>
      <p:sp>
        <p:nvSpPr>
          <p:cNvPr id="53" name="Text19">
            <a:extLst>
              <a:ext uri="{FF2B5EF4-FFF2-40B4-BE49-F238E27FC236}">
                <a16:creationId xmlns:a16="http://schemas.microsoft.com/office/drawing/2014/main" id="{CBB2E8E6-EDD2-279A-357D-7D1487A621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84685" y="3354494"/>
            <a:ext cx="1939112" cy="257847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在多个中医药方中，蚂蚁作为配药使用，体现了其广泛的药用价值。</a:t>
            </a:r>
          </a:p>
        </p:txBody>
      </p:sp>
      <p:sp>
        <p:nvSpPr>
          <p:cNvPr id="54" name="Text20">
            <a:extLst>
              <a:ext uri="{FF2B5EF4-FFF2-40B4-BE49-F238E27FC236}">
                <a16:creationId xmlns:a16="http://schemas.microsoft.com/office/drawing/2014/main" id="{CCA79477-F366-7714-1C05-E5414329AD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179102" y="3354494"/>
            <a:ext cx="1939112" cy="257847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现代医学研究证实，蚂蚁提取物对多种疾病有治疗效果，为传统应用提供了科学依据。</a:t>
            </a:r>
          </a:p>
        </p:txBody>
      </p:sp>
      <p:sp>
        <p:nvSpPr>
          <p:cNvPr id="55" name="Text21">
            <a:extLst>
              <a:ext uri="{FF2B5EF4-FFF2-40B4-BE49-F238E27FC236}">
                <a16:creationId xmlns:a16="http://schemas.microsoft.com/office/drawing/2014/main" id="{D1EDAE3B-C93E-F99D-3D9E-85F8D6CD5AA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98461" y="1649578"/>
            <a:ext cx="2400876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蚂蚁药用历史悠久</a:t>
            </a:r>
          </a:p>
        </p:txBody>
      </p:sp>
      <p:sp>
        <p:nvSpPr>
          <p:cNvPr id="56" name="Text22">
            <a:extLst>
              <a:ext uri="{FF2B5EF4-FFF2-40B4-BE49-F238E27FC236}">
                <a16:creationId xmlns:a16="http://schemas.microsoft.com/office/drawing/2014/main" id="{0FE9954F-8D15-BB97-9B77-F190410DA24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595879" y="1649578"/>
            <a:ext cx="2400876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蚂蚁药效多样</a:t>
            </a:r>
          </a:p>
        </p:txBody>
      </p:sp>
      <p:sp>
        <p:nvSpPr>
          <p:cNvPr id="57" name="Text23">
            <a:extLst>
              <a:ext uri="{FF2B5EF4-FFF2-40B4-BE49-F238E27FC236}">
                <a16:creationId xmlns:a16="http://schemas.microsoft.com/office/drawing/2014/main" id="{E7D2216A-A9CD-FC89-F080-AEDD74BCA4F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165643" y="1649578"/>
            <a:ext cx="2400876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蚂蚁应用广泛</a:t>
            </a:r>
          </a:p>
        </p:txBody>
      </p:sp>
      <p:sp>
        <p:nvSpPr>
          <p:cNvPr id="58" name="Text24">
            <a:extLst>
              <a:ext uri="{FF2B5EF4-FFF2-40B4-BE49-F238E27FC236}">
                <a16:creationId xmlns:a16="http://schemas.microsoft.com/office/drawing/2014/main" id="{7A99B0D0-3C3A-4398-5BC7-847BB16220D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78019" y="1649578"/>
            <a:ext cx="2400876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蚂蚁现代研究支持</a:t>
            </a:r>
          </a:p>
        </p:txBody>
      </p:sp>
      <p:sp>
        <p:nvSpPr>
          <p:cNvPr id="8" name="Text25">
            <a:extLst>
              <a:ext uri="{FF2B5EF4-FFF2-40B4-BE49-F238E27FC236}">
                <a16:creationId xmlns:a16="http://schemas.microsoft.com/office/drawing/2014/main" id="{C4E17A22-3AC8-966C-451B-A7D96A2FFDB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蚂蚁在中医药方中的应用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8639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" name="Text1"/>
          <p:cNvSpPr txBox="1"/>
          <p:nvPr>
            <p:custDataLst>
              <p:tags r:id="rId4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蚂蚁药用资源的开发与利用</a:t>
            </a:r>
          </a:p>
        </p:txBody>
      </p:sp>
      <p:sp>
        <p:nvSpPr>
          <p:cNvPr id="39" name="Text2"/>
          <p:cNvSpPr txBox="1"/>
          <p:nvPr>
            <p:custDataLst>
              <p:tags r:id="rId5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The Development and Utilization of Ant Medicinal Resources</a:t>
            </a:r>
          </a:p>
        </p:txBody>
      </p:sp>
      <p:sp>
        <p:nvSpPr>
          <p:cNvPr id="37" name="椭圆 3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Text3"/>
          <p:cNvSpPr txBox="1"/>
          <p:nvPr>
            <p:custDataLst>
              <p:tags r:id="rId6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4135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1">
            <a:extLst>
              <a:ext uri="{FF2B5EF4-FFF2-40B4-BE49-F238E27FC236}">
                <a16:creationId xmlns:a16="http://schemas.microsoft.com/office/drawing/2014/main" id="{B8CD6E65-2246-46EE-9D28-9DF70CC248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0362F913-2353-414F-B3A5-D6E46F713726}"/>
              </a:ext>
            </a:extLst>
          </p:cNvPr>
          <p:cNvSpPr/>
          <p:nvPr/>
        </p:nvSpPr>
        <p:spPr>
          <a:xfrm>
            <a:off x="523306" y="1585484"/>
            <a:ext cx="5492214" cy="2191427"/>
          </a:xfrm>
          <a:prstGeom prst="roundRect">
            <a:avLst>
              <a:gd name="adj" fmla="val 502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81000" dist="355600" dir="5400000" algn="ctr" rotWithShape="0">
              <a:schemeClr val="accent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3">
            <a:extLst>
              <a:ext uri="{FF2B5EF4-FFF2-40B4-BE49-F238E27FC236}">
                <a16:creationId xmlns:a16="http://schemas.microsoft.com/office/drawing/2014/main" id="{66B94254-A704-4C74-B107-FD9F9FF5838C}"/>
              </a:ext>
            </a:extLst>
          </p:cNvPr>
          <p:cNvSpPr/>
          <p:nvPr/>
        </p:nvSpPr>
        <p:spPr>
          <a:xfrm>
            <a:off x="523306" y="3935596"/>
            <a:ext cx="5492214" cy="2191427"/>
          </a:xfrm>
          <a:prstGeom prst="roundRect">
            <a:avLst>
              <a:gd name="adj" fmla="val 4449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81000" dist="355600" dir="5400000" algn="ctr" rotWithShape="0">
              <a:schemeClr val="accent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Text4">
            <a:extLst>
              <a:ext uri="{FF2B5EF4-FFF2-40B4-BE49-F238E27FC236}">
                <a16:creationId xmlns:a16="http://schemas.microsoft.com/office/drawing/2014/main" id="{6F847044-56FF-453D-84FE-BEDC472C290B}"/>
              </a:ext>
            </a:extLst>
          </p:cNvPr>
          <p:cNvSpPr/>
          <p:nvPr/>
        </p:nvSpPr>
        <p:spPr>
          <a:xfrm>
            <a:off x="6165108" y="1585484"/>
            <a:ext cx="5431108" cy="2191427"/>
          </a:xfrm>
          <a:prstGeom prst="roundRect">
            <a:avLst>
              <a:gd name="adj" fmla="val 3869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81000" dist="355600" dir="5400000" algn="ctr" rotWithShape="0">
              <a:schemeClr val="accent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Text5">
            <a:extLst>
              <a:ext uri="{FF2B5EF4-FFF2-40B4-BE49-F238E27FC236}">
                <a16:creationId xmlns:a16="http://schemas.microsoft.com/office/drawing/2014/main" id="{A76A2ACB-2799-4EAF-8EE1-DD9454EAB169}"/>
              </a:ext>
            </a:extLst>
          </p:cNvPr>
          <p:cNvSpPr/>
          <p:nvPr/>
        </p:nvSpPr>
        <p:spPr>
          <a:xfrm>
            <a:off x="6165108" y="3935596"/>
            <a:ext cx="5431108" cy="2191427"/>
          </a:xfrm>
          <a:prstGeom prst="roundRect">
            <a:avLst>
              <a:gd name="adj" fmla="val 4449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81000" dist="355600" dir="5400000" algn="ctr" rotWithShape="0">
              <a:schemeClr val="accent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9" name="Shape1">
            <a:extLst>
              <a:ext uri="{FF2B5EF4-FFF2-40B4-BE49-F238E27FC236}">
                <a16:creationId xmlns:a16="http://schemas.microsoft.com/office/drawing/2014/main" id="{0EF77C4F-4656-4247-BEEF-72529D58AAE9}"/>
              </a:ext>
            </a:extLst>
          </p:cNvPr>
          <p:cNvGrpSpPr/>
          <p:nvPr/>
        </p:nvGrpSpPr>
        <p:grpSpPr>
          <a:xfrm>
            <a:off x="4411898" y="2129323"/>
            <a:ext cx="3285938" cy="3285938"/>
            <a:chOff x="1089363" y="1679478"/>
            <a:chExt cx="1088866" cy="1088866"/>
          </a:xfrm>
        </p:grpSpPr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AB00C256-9064-4540-927B-C6E996E9DB95}"/>
                </a:ext>
              </a:extLst>
            </p:cNvPr>
            <p:cNvSpPr/>
            <p:nvPr/>
          </p:nvSpPr>
          <p:spPr>
            <a:xfrm>
              <a:off x="1089363" y="1679478"/>
              <a:ext cx="1088866" cy="10888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DB2C6570-3964-4F4C-A501-99415D8475BD}"/>
                </a:ext>
              </a:extLst>
            </p:cNvPr>
            <p:cNvSpPr/>
            <p:nvPr/>
          </p:nvSpPr>
          <p:spPr>
            <a:xfrm>
              <a:off x="1186544" y="1776659"/>
              <a:ext cx="894504" cy="89450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80" name="Text6">
            <a:extLst>
              <a:ext uri="{FF2B5EF4-FFF2-40B4-BE49-F238E27FC236}">
                <a16:creationId xmlns:a16="http://schemas.microsoft.com/office/drawing/2014/main" id="{2208F049-3CD7-43DC-A01D-DA76A1344926}"/>
              </a:ext>
            </a:extLst>
          </p:cNvPr>
          <p:cNvCxnSpPr/>
          <p:nvPr/>
        </p:nvCxnSpPr>
        <p:spPr>
          <a:xfrm>
            <a:off x="970280" y="2406325"/>
            <a:ext cx="3739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Text7">
            <a:extLst>
              <a:ext uri="{FF2B5EF4-FFF2-40B4-BE49-F238E27FC236}">
                <a16:creationId xmlns:a16="http://schemas.microsoft.com/office/drawing/2014/main" id="{930173CE-60BF-49F0-8AE2-16814E28568A}"/>
              </a:ext>
            </a:extLst>
          </p:cNvPr>
          <p:cNvCxnSpPr/>
          <p:nvPr/>
        </p:nvCxnSpPr>
        <p:spPr>
          <a:xfrm>
            <a:off x="10783938" y="2360605"/>
            <a:ext cx="37394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Text8">
            <a:extLst>
              <a:ext uri="{FF2B5EF4-FFF2-40B4-BE49-F238E27FC236}">
                <a16:creationId xmlns:a16="http://schemas.microsoft.com/office/drawing/2014/main" id="{46413229-08AA-B342-570B-57F2590F4625}"/>
              </a:ext>
            </a:extLst>
          </p:cNvPr>
          <p:cNvCxnSpPr/>
          <p:nvPr/>
        </p:nvCxnSpPr>
        <p:spPr>
          <a:xfrm>
            <a:off x="970280" y="4696943"/>
            <a:ext cx="3739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Text9">
            <a:extLst>
              <a:ext uri="{FF2B5EF4-FFF2-40B4-BE49-F238E27FC236}">
                <a16:creationId xmlns:a16="http://schemas.microsoft.com/office/drawing/2014/main" id="{43AE9106-056B-EED4-A2DD-DFB2B4CF3C6F}"/>
              </a:ext>
            </a:extLst>
          </p:cNvPr>
          <p:cNvCxnSpPr/>
          <p:nvPr/>
        </p:nvCxnSpPr>
        <p:spPr>
          <a:xfrm>
            <a:off x="10768698" y="4712183"/>
            <a:ext cx="37394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10">
            <a:extLst>
              <a:ext uri="{FF2B5EF4-FFF2-40B4-BE49-F238E27FC236}">
                <a16:creationId xmlns:a16="http://schemas.microsoft.com/office/drawing/2014/main" id="{3D0B8FEF-8262-A9EC-C033-B5EAD8B9963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81689" y="2422592"/>
            <a:ext cx="3400759" cy="119696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自古以来，蚂蚁被记录在《本草纲目》等医药典籍中，已有千年药用历史，证明了其独特的医疗价值。</a:t>
            </a:r>
          </a:p>
        </p:txBody>
      </p:sp>
      <p:sp>
        <p:nvSpPr>
          <p:cNvPr id="6" name="Text11">
            <a:extLst>
              <a:ext uri="{FF2B5EF4-FFF2-40B4-BE49-F238E27FC236}">
                <a16:creationId xmlns:a16="http://schemas.microsoft.com/office/drawing/2014/main" id="{1D263AA8-21F7-E6EA-E2C4-BECC4E9FBD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65663" y="2444045"/>
            <a:ext cx="3554544" cy="117551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研究表明，蚂蚁体内含有多种活性成分，如蚁酸、蛋白质等，对调节免疫、抗炎等具有显著效果。</a:t>
            </a:r>
          </a:p>
        </p:txBody>
      </p:sp>
      <p:sp>
        <p:nvSpPr>
          <p:cNvPr id="82" name="Text12">
            <a:extLst>
              <a:ext uri="{FF2B5EF4-FFF2-40B4-BE49-F238E27FC236}">
                <a16:creationId xmlns:a16="http://schemas.microsoft.com/office/drawing/2014/main" id="{D82282CD-8FF0-6648-AD8D-E8115C51F41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1689" y="4822288"/>
            <a:ext cx="3618887" cy="119696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蚂蚁被用于治疗关节炎、乙肝、肿瘤等多种疾病，临床实践证实其疗效显著，受到医家推崇。</a:t>
            </a:r>
          </a:p>
        </p:txBody>
      </p:sp>
      <p:sp>
        <p:nvSpPr>
          <p:cNvPr id="83" name="Text13">
            <a:extLst>
              <a:ext uri="{FF2B5EF4-FFF2-40B4-BE49-F238E27FC236}">
                <a16:creationId xmlns:a16="http://schemas.microsoft.com/office/drawing/2014/main" id="{B45A6E1F-567E-10BB-0569-91227A47AA8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87239" y="4843741"/>
            <a:ext cx="3832968" cy="117551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随着现代生物技术的发展，蚂蚁药用资源的开发逐渐深入，未来有望在医药领域发挥更大作用。</a:t>
            </a:r>
          </a:p>
        </p:txBody>
      </p:sp>
      <p:sp>
        <p:nvSpPr>
          <p:cNvPr id="89" name="Text14">
            <a:extLst>
              <a:ext uri="{FF2B5EF4-FFF2-40B4-BE49-F238E27FC236}">
                <a16:creationId xmlns:a16="http://schemas.microsoft.com/office/drawing/2014/main" id="{C69E25A0-8809-8A03-DDD2-60B8CA6BC83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24872" y="1860029"/>
            <a:ext cx="3541306" cy="4150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蚂蚁的药用历史悠久</a:t>
            </a:r>
          </a:p>
        </p:txBody>
      </p:sp>
      <p:sp>
        <p:nvSpPr>
          <p:cNvPr id="76" name="Text15">
            <a:extLst>
              <a:ext uri="{FF2B5EF4-FFF2-40B4-BE49-F238E27FC236}">
                <a16:creationId xmlns:a16="http://schemas.microsoft.com/office/drawing/2014/main" id="{97ADFB74-C149-8FDA-B57C-F47B1B8CDB9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94282" y="1860029"/>
            <a:ext cx="3250926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蚂蚁具有多种药用成分</a:t>
            </a:r>
          </a:p>
        </p:txBody>
      </p:sp>
      <p:sp>
        <p:nvSpPr>
          <p:cNvPr id="85" name="Text16">
            <a:extLst>
              <a:ext uri="{FF2B5EF4-FFF2-40B4-BE49-F238E27FC236}">
                <a16:creationId xmlns:a16="http://schemas.microsoft.com/office/drawing/2014/main" id="{8B1F70DF-AFA2-72F0-7B69-D58EDD5F2BD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24872" y="4150647"/>
            <a:ext cx="3243495" cy="4385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蚂蚁药用资源应用广泛</a:t>
            </a:r>
          </a:p>
        </p:txBody>
      </p:sp>
      <p:sp>
        <p:nvSpPr>
          <p:cNvPr id="87" name="Text17">
            <a:extLst>
              <a:ext uri="{FF2B5EF4-FFF2-40B4-BE49-F238E27FC236}">
                <a16:creationId xmlns:a16="http://schemas.microsoft.com/office/drawing/2014/main" id="{59DAE929-800B-7724-EAB1-D8619143DA6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106540" y="4150648"/>
            <a:ext cx="3213667" cy="3987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蚂蚁药用资源的开发前景广阔</a:t>
            </a:r>
          </a:p>
        </p:txBody>
      </p:sp>
      <p:sp>
        <p:nvSpPr>
          <p:cNvPr id="88" name="Shape2">
            <a:extLst>
              <a:ext uri="{FF2B5EF4-FFF2-40B4-BE49-F238E27FC236}">
                <a16:creationId xmlns:a16="http://schemas.microsoft.com/office/drawing/2014/main" id="{B6ED290C-A5F4-8D89-6026-8E62D488CB51}"/>
              </a:ext>
            </a:extLst>
          </p:cNvPr>
          <p:cNvSpPr>
            <a:spLocks noChangeAspect="1"/>
          </p:cNvSpPr>
          <p:nvPr/>
        </p:nvSpPr>
        <p:spPr>
          <a:xfrm>
            <a:off x="5334392" y="3064707"/>
            <a:ext cx="1453695" cy="1424408"/>
          </a:xfrm>
          <a:custGeom>
            <a:avLst/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18">
            <a:extLst>
              <a:ext uri="{FF2B5EF4-FFF2-40B4-BE49-F238E27FC236}">
                <a16:creationId xmlns:a16="http://schemas.microsoft.com/office/drawing/2014/main" id="{832E23B6-62E9-DEF0-1F87-EA757E21030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蚂蚁药用资源的开发与利用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9686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Text1"/>
          <p:cNvSpPr txBox="1"/>
          <p:nvPr>
            <p:custDataLst>
              <p:tags r:id="rId4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蚂蚁药用的科学研究与进展</a:t>
            </a:r>
          </a:p>
        </p:txBody>
      </p:sp>
      <p:sp>
        <p:nvSpPr>
          <p:cNvPr id="39" name="Text2"/>
          <p:cNvSpPr txBox="1"/>
          <p:nvPr>
            <p:custDataLst>
              <p:tags r:id="rId5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Scientific research and progress in ant medicine</a:t>
            </a:r>
          </a:p>
        </p:txBody>
      </p:sp>
      <p:sp>
        <p:nvSpPr>
          <p:cNvPr id="37" name="椭圆 3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Text3"/>
          <p:cNvSpPr txBox="1"/>
          <p:nvPr>
            <p:custDataLst>
              <p:tags r:id="rId6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4135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1">
            <a:extLst>
              <a:ext uri="{FF2B5EF4-FFF2-40B4-BE49-F238E27FC236}">
                <a16:creationId xmlns:a16="http://schemas.microsoft.com/office/drawing/2014/main" id="{B8CD6E65-2246-46EE-9D28-9DF70CC248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0362F913-2353-414F-B3A5-D6E46F713726}"/>
              </a:ext>
            </a:extLst>
          </p:cNvPr>
          <p:cNvSpPr/>
          <p:nvPr/>
        </p:nvSpPr>
        <p:spPr>
          <a:xfrm>
            <a:off x="523306" y="1585484"/>
            <a:ext cx="5492214" cy="2191427"/>
          </a:xfrm>
          <a:prstGeom prst="roundRect">
            <a:avLst>
              <a:gd name="adj" fmla="val 502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81000" dist="355600" dir="5400000" algn="ctr" rotWithShape="0">
              <a:schemeClr val="accent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3">
            <a:extLst>
              <a:ext uri="{FF2B5EF4-FFF2-40B4-BE49-F238E27FC236}">
                <a16:creationId xmlns:a16="http://schemas.microsoft.com/office/drawing/2014/main" id="{66B94254-A704-4C74-B107-FD9F9FF5838C}"/>
              </a:ext>
            </a:extLst>
          </p:cNvPr>
          <p:cNvSpPr/>
          <p:nvPr/>
        </p:nvSpPr>
        <p:spPr>
          <a:xfrm>
            <a:off x="523306" y="3935596"/>
            <a:ext cx="5492214" cy="2191427"/>
          </a:xfrm>
          <a:prstGeom prst="roundRect">
            <a:avLst>
              <a:gd name="adj" fmla="val 4449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81000" dist="355600" dir="5400000" algn="ctr" rotWithShape="0">
              <a:schemeClr val="accent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Text4">
            <a:extLst>
              <a:ext uri="{FF2B5EF4-FFF2-40B4-BE49-F238E27FC236}">
                <a16:creationId xmlns:a16="http://schemas.microsoft.com/office/drawing/2014/main" id="{6F847044-56FF-453D-84FE-BEDC472C290B}"/>
              </a:ext>
            </a:extLst>
          </p:cNvPr>
          <p:cNvSpPr/>
          <p:nvPr/>
        </p:nvSpPr>
        <p:spPr>
          <a:xfrm>
            <a:off x="6165108" y="1585484"/>
            <a:ext cx="5431108" cy="2191427"/>
          </a:xfrm>
          <a:prstGeom prst="roundRect">
            <a:avLst>
              <a:gd name="adj" fmla="val 3869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81000" dist="355600" dir="5400000" algn="ctr" rotWithShape="0">
              <a:schemeClr val="accent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Text5">
            <a:extLst>
              <a:ext uri="{FF2B5EF4-FFF2-40B4-BE49-F238E27FC236}">
                <a16:creationId xmlns:a16="http://schemas.microsoft.com/office/drawing/2014/main" id="{A76A2ACB-2799-4EAF-8EE1-DD9454EAB169}"/>
              </a:ext>
            </a:extLst>
          </p:cNvPr>
          <p:cNvSpPr/>
          <p:nvPr/>
        </p:nvSpPr>
        <p:spPr>
          <a:xfrm>
            <a:off x="6165108" y="3935596"/>
            <a:ext cx="5431108" cy="2191427"/>
          </a:xfrm>
          <a:prstGeom prst="roundRect">
            <a:avLst>
              <a:gd name="adj" fmla="val 4449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81000" dist="355600" dir="5400000" algn="ctr" rotWithShape="0">
              <a:schemeClr val="accent1">
                <a:lumMod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9" name="Shape1">
            <a:extLst>
              <a:ext uri="{FF2B5EF4-FFF2-40B4-BE49-F238E27FC236}">
                <a16:creationId xmlns:a16="http://schemas.microsoft.com/office/drawing/2014/main" id="{0EF77C4F-4656-4247-BEEF-72529D58AAE9}"/>
              </a:ext>
            </a:extLst>
          </p:cNvPr>
          <p:cNvGrpSpPr/>
          <p:nvPr/>
        </p:nvGrpSpPr>
        <p:grpSpPr>
          <a:xfrm>
            <a:off x="4411898" y="2129323"/>
            <a:ext cx="3285938" cy="3285938"/>
            <a:chOff x="1089363" y="1679478"/>
            <a:chExt cx="1088866" cy="1088866"/>
          </a:xfrm>
        </p:grpSpPr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AB00C256-9064-4540-927B-C6E996E9DB95}"/>
                </a:ext>
              </a:extLst>
            </p:cNvPr>
            <p:cNvSpPr/>
            <p:nvPr/>
          </p:nvSpPr>
          <p:spPr>
            <a:xfrm>
              <a:off x="1089363" y="1679478"/>
              <a:ext cx="1088866" cy="10888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DB2C6570-3964-4F4C-A501-99415D8475BD}"/>
                </a:ext>
              </a:extLst>
            </p:cNvPr>
            <p:cNvSpPr/>
            <p:nvPr/>
          </p:nvSpPr>
          <p:spPr>
            <a:xfrm>
              <a:off x="1186544" y="1776659"/>
              <a:ext cx="894504" cy="89450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80" name="Text6">
            <a:extLst>
              <a:ext uri="{FF2B5EF4-FFF2-40B4-BE49-F238E27FC236}">
                <a16:creationId xmlns:a16="http://schemas.microsoft.com/office/drawing/2014/main" id="{2208F049-3CD7-43DC-A01D-DA76A1344926}"/>
              </a:ext>
            </a:extLst>
          </p:cNvPr>
          <p:cNvCxnSpPr/>
          <p:nvPr/>
        </p:nvCxnSpPr>
        <p:spPr>
          <a:xfrm>
            <a:off x="970280" y="2406325"/>
            <a:ext cx="3739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Text7">
            <a:extLst>
              <a:ext uri="{FF2B5EF4-FFF2-40B4-BE49-F238E27FC236}">
                <a16:creationId xmlns:a16="http://schemas.microsoft.com/office/drawing/2014/main" id="{930173CE-60BF-49F0-8AE2-16814E28568A}"/>
              </a:ext>
            </a:extLst>
          </p:cNvPr>
          <p:cNvCxnSpPr/>
          <p:nvPr/>
        </p:nvCxnSpPr>
        <p:spPr>
          <a:xfrm>
            <a:off x="10783938" y="2360605"/>
            <a:ext cx="37394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Text8">
            <a:extLst>
              <a:ext uri="{FF2B5EF4-FFF2-40B4-BE49-F238E27FC236}">
                <a16:creationId xmlns:a16="http://schemas.microsoft.com/office/drawing/2014/main" id="{46413229-08AA-B342-570B-57F2590F4625}"/>
              </a:ext>
            </a:extLst>
          </p:cNvPr>
          <p:cNvCxnSpPr/>
          <p:nvPr/>
        </p:nvCxnSpPr>
        <p:spPr>
          <a:xfrm>
            <a:off x="970280" y="4696943"/>
            <a:ext cx="3739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Text9">
            <a:extLst>
              <a:ext uri="{FF2B5EF4-FFF2-40B4-BE49-F238E27FC236}">
                <a16:creationId xmlns:a16="http://schemas.microsoft.com/office/drawing/2014/main" id="{43AE9106-056B-EED4-A2DD-DFB2B4CF3C6F}"/>
              </a:ext>
            </a:extLst>
          </p:cNvPr>
          <p:cNvCxnSpPr/>
          <p:nvPr/>
        </p:nvCxnSpPr>
        <p:spPr>
          <a:xfrm>
            <a:off x="10768698" y="4712183"/>
            <a:ext cx="37394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10">
            <a:extLst>
              <a:ext uri="{FF2B5EF4-FFF2-40B4-BE49-F238E27FC236}">
                <a16:creationId xmlns:a16="http://schemas.microsoft.com/office/drawing/2014/main" id="{3D0B8FEF-8262-A9EC-C033-B5EAD8B9963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81689" y="2422592"/>
            <a:ext cx="3400759" cy="119696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蚂蚁作为中药成分已有数千年应用历史，多部古籍记载其疗效，证明其在中医药体系中的重要地位。</a:t>
            </a:r>
          </a:p>
        </p:txBody>
      </p:sp>
      <p:sp>
        <p:nvSpPr>
          <p:cNvPr id="6" name="Text11">
            <a:extLst>
              <a:ext uri="{FF2B5EF4-FFF2-40B4-BE49-F238E27FC236}">
                <a16:creationId xmlns:a16="http://schemas.microsoft.com/office/drawing/2014/main" id="{1D263AA8-21F7-E6EA-E2C4-BECC4E9FBD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65663" y="2444045"/>
            <a:ext cx="3554544" cy="117551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研究显示，蚂蚁含有多种活性成分，可治疗风湿性关节炎、强身健体，提高免疫力，科学验证其药用价值广泛。</a:t>
            </a:r>
          </a:p>
        </p:txBody>
      </p:sp>
      <p:sp>
        <p:nvSpPr>
          <p:cNvPr id="82" name="Text12">
            <a:extLst>
              <a:ext uri="{FF2B5EF4-FFF2-40B4-BE49-F238E27FC236}">
                <a16:creationId xmlns:a16="http://schemas.microsoft.com/office/drawing/2014/main" id="{D82282CD-8FF0-6648-AD8D-E8115C51F41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1689" y="4822288"/>
            <a:ext cx="3618887" cy="119696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随着现代科学技术的发展，对蚂蚁药用成分及作用机理的研究越来越深入，为临床应用提供了科学依据。</a:t>
            </a:r>
          </a:p>
        </p:txBody>
      </p:sp>
      <p:sp>
        <p:nvSpPr>
          <p:cNvPr id="83" name="Text13">
            <a:extLst>
              <a:ext uri="{FF2B5EF4-FFF2-40B4-BE49-F238E27FC236}">
                <a16:creationId xmlns:a16="http://schemas.microsoft.com/office/drawing/2014/main" id="{B45A6E1F-567E-10BB-0569-91227A47AA8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87239" y="4843741"/>
            <a:ext cx="3832968" cy="117551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蚂蚁的药用价值尚未被完全发掘，随着研究的深入和市场需求的增长，其在医药领域的应用前景十分广阔。</a:t>
            </a:r>
          </a:p>
        </p:txBody>
      </p:sp>
      <p:sp>
        <p:nvSpPr>
          <p:cNvPr id="89" name="Text14">
            <a:extLst>
              <a:ext uri="{FF2B5EF4-FFF2-40B4-BE49-F238E27FC236}">
                <a16:creationId xmlns:a16="http://schemas.microsoft.com/office/drawing/2014/main" id="{C69E25A0-8809-8A03-DDD2-60B8CA6BC83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24872" y="1860029"/>
            <a:ext cx="3541306" cy="4150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蚂蚁的药用历史悠久</a:t>
            </a:r>
          </a:p>
        </p:txBody>
      </p:sp>
      <p:sp>
        <p:nvSpPr>
          <p:cNvPr id="76" name="Text15">
            <a:extLst>
              <a:ext uri="{FF2B5EF4-FFF2-40B4-BE49-F238E27FC236}">
                <a16:creationId xmlns:a16="http://schemas.microsoft.com/office/drawing/2014/main" id="{97ADFB74-C149-8FDA-B57C-F47B1B8CDB9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94282" y="1860029"/>
            <a:ext cx="3250926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蚂蚁具有多种药用功效</a:t>
            </a:r>
          </a:p>
        </p:txBody>
      </p:sp>
      <p:sp>
        <p:nvSpPr>
          <p:cNvPr id="85" name="Text16">
            <a:extLst>
              <a:ext uri="{FF2B5EF4-FFF2-40B4-BE49-F238E27FC236}">
                <a16:creationId xmlns:a16="http://schemas.microsoft.com/office/drawing/2014/main" id="{8B1F70DF-AFA2-72F0-7B69-D58EDD5F2BD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24872" y="4150647"/>
            <a:ext cx="3243495" cy="4385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蚂蚁药用研究不断深入</a:t>
            </a:r>
          </a:p>
        </p:txBody>
      </p:sp>
      <p:sp>
        <p:nvSpPr>
          <p:cNvPr id="87" name="Text17">
            <a:extLst>
              <a:ext uri="{FF2B5EF4-FFF2-40B4-BE49-F238E27FC236}">
                <a16:creationId xmlns:a16="http://schemas.microsoft.com/office/drawing/2014/main" id="{59DAE929-800B-7724-EAB1-D8619143DA6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106540" y="4150648"/>
            <a:ext cx="3213667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蚂蚁药用前景广阔</a:t>
            </a:r>
          </a:p>
        </p:txBody>
      </p:sp>
      <p:sp>
        <p:nvSpPr>
          <p:cNvPr id="88" name="Shape2">
            <a:extLst>
              <a:ext uri="{FF2B5EF4-FFF2-40B4-BE49-F238E27FC236}">
                <a16:creationId xmlns:a16="http://schemas.microsoft.com/office/drawing/2014/main" id="{B6ED290C-A5F4-8D89-6026-8E62D488CB51}"/>
              </a:ext>
            </a:extLst>
          </p:cNvPr>
          <p:cNvSpPr>
            <a:spLocks noChangeAspect="1"/>
          </p:cNvSpPr>
          <p:nvPr/>
        </p:nvSpPr>
        <p:spPr>
          <a:xfrm>
            <a:off x="5334392" y="3064707"/>
            <a:ext cx="1453695" cy="1424408"/>
          </a:xfrm>
          <a:custGeom>
            <a:avLst/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18">
            <a:extLst>
              <a:ext uri="{FF2B5EF4-FFF2-40B4-BE49-F238E27FC236}">
                <a16:creationId xmlns:a16="http://schemas.microsoft.com/office/drawing/2014/main" id="{832E23B6-62E9-DEF0-1F87-EA757E21030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蚂蚁药用的科学研究与进展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9686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 flipH="1">
            <a:off x="1717040" y="0"/>
            <a:ext cx="10474960" cy="6858000"/>
          </a:xfrm>
          <a:prstGeom prst="rect">
            <a:avLst/>
          </a:prstGeom>
          <a:gradFill>
            <a:gsLst>
              <a:gs pos="41000">
                <a:schemeClr val="accent1"/>
              </a:gs>
              <a:gs pos="0">
                <a:schemeClr val="accent1">
                  <a:alpha val="100000"/>
                </a:schemeClr>
              </a:gs>
              <a:gs pos="91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Text1"/>
          <p:cNvSpPr txBox="1"/>
          <p:nvPr>
            <p:custDataLst>
              <p:tags r:id="rId3"/>
            </p:custDataLst>
          </p:nvPr>
        </p:nvSpPr>
        <p:spPr>
          <a:xfrm>
            <a:off x="10200456" y="5301208"/>
            <a:ext cx="1390252" cy="21774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汇报人：王佑安</a:t>
            </a:r>
          </a:p>
        </p:txBody>
      </p:sp>
      <p:sp>
        <p:nvSpPr>
          <p:cNvPr id="6" name="Text2"/>
          <p:cNvSpPr txBox="1"/>
          <p:nvPr>
            <p:custDataLst>
              <p:tags r:id="rId4"/>
            </p:custDataLst>
          </p:nvPr>
        </p:nvSpPr>
        <p:spPr>
          <a:xfrm>
            <a:off x="9439672" y="5616267"/>
            <a:ext cx="2151036" cy="30225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2024.03.24</a:t>
            </a:r>
          </a:p>
        </p:txBody>
      </p:sp>
      <p:sp>
        <p:nvSpPr>
          <p:cNvPr id="7" name="Text3"/>
          <p:cNvSpPr txBox="1"/>
          <p:nvPr>
            <p:custDataLst>
              <p:tags r:id="rId5"/>
            </p:custDataLst>
          </p:nvPr>
        </p:nvSpPr>
        <p:spPr>
          <a:xfrm>
            <a:off x="5213747" y="1111733"/>
            <a:ext cx="6376614" cy="2740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0" name="Text4"/>
          <p:cNvSpPr txBox="1"/>
          <p:nvPr>
            <p:custDataLst>
              <p:tags r:id="rId6"/>
            </p:custDataLst>
          </p:nvPr>
        </p:nvSpPr>
        <p:spPr>
          <a:xfrm>
            <a:off x="5213747" y="4016849"/>
            <a:ext cx="6376614" cy="14346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ta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293370"/>
            <a:ext cx="12191365" cy="622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861695" y="770890"/>
            <a:ext cx="1722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22325" y="1692910"/>
            <a:ext cx="174942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kern="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</a:p>
        </p:txBody>
      </p:sp>
      <p:grpSp>
        <p:nvGrpSpPr>
          <p:cNvPr id="10" name="Text2"/>
          <p:cNvGrpSpPr/>
          <p:nvPr>
            <p:custDataLst>
              <p:tags r:id="rId6"/>
            </p:custDataLst>
          </p:nvPr>
        </p:nvGrpSpPr>
        <p:grpSpPr>
          <a:xfrm>
            <a:off x="3838944" y="1193899"/>
            <a:ext cx="4816373" cy="363760"/>
            <a:chOff x="3994" y="2968"/>
            <a:chExt cx="7098" cy="573"/>
          </a:xfrm>
        </p:grpSpPr>
        <p:sp>
          <p:nvSpPr>
            <p:cNvPr id="11" name="Text1"/>
            <p:cNvSpPr txBox="1"/>
            <p:nvPr>
              <p:custDataLst>
                <p:tags r:id="rId22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蚂蚁的药用历史与文化</a:t>
              </a:r>
            </a:p>
          </p:txBody>
        </p:sp>
        <p:sp>
          <p:nvSpPr>
            <p:cNvPr id="12" name="Freeform 18"/>
            <p:cNvSpPr/>
            <p:nvPr>
              <p:custDataLst>
                <p:tags r:id="rId23"/>
              </p:custDataLst>
            </p:nvPr>
          </p:nvSpPr>
          <p:spPr>
            <a:xfrm>
              <a:off x="3994" y="3097"/>
              <a:ext cx="298" cy="298"/>
            </a:xfrm>
            <a:custGeom>
              <a:avLst/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Text4"/>
          <p:cNvGrpSpPr/>
          <p:nvPr>
            <p:custDataLst>
              <p:tags r:id="rId7"/>
            </p:custDataLst>
          </p:nvPr>
        </p:nvGrpSpPr>
        <p:grpSpPr>
          <a:xfrm>
            <a:off x="3838944" y="2008509"/>
            <a:ext cx="4816373" cy="363220"/>
            <a:chOff x="3994" y="2968"/>
            <a:chExt cx="7098" cy="573"/>
          </a:xfrm>
        </p:grpSpPr>
        <p:sp>
          <p:nvSpPr>
            <p:cNvPr id="14" name="Text3"/>
            <p:cNvSpPr txBox="1"/>
            <p:nvPr>
              <p:custDataLst>
                <p:tags r:id="rId20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蚂蚁的药理作用与功效</a:t>
              </a:r>
            </a:p>
          </p:txBody>
        </p:sp>
        <p:sp>
          <p:nvSpPr>
            <p:cNvPr id="15" name="Freeform 18"/>
            <p:cNvSpPr/>
            <p:nvPr>
              <p:custDataLst>
                <p:tags r:id="rId21"/>
              </p:custDataLst>
            </p:nvPr>
          </p:nvSpPr>
          <p:spPr>
            <a:xfrm>
              <a:off x="3994" y="3097"/>
              <a:ext cx="298" cy="298"/>
            </a:xfrm>
            <a:custGeom>
              <a:avLst/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Text6"/>
          <p:cNvGrpSpPr/>
          <p:nvPr>
            <p:custDataLst>
              <p:tags r:id="rId8"/>
            </p:custDataLst>
          </p:nvPr>
        </p:nvGrpSpPr>
        <p:grpSpPr>
          <a:xfrm>
            <a:off x="3838944" y="3636649"/>
            <a:ext cx="4816373" cy="363220"/>
            <a:chOff x="3994" y="2968"/>
            <a:chExt cx="7098" cy="573"/>
          </a:xfrm>
        </p:grpSpPr>
        <p:sp>
          <p:nvSpPr>
            <p:cNvPr id="17" name="Text5"/>
            <p:cNvSpPr txBox="1"/>
            <p:nvPr>
              <p:custDataLst>
                <p:tags r:id="rId18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蚂蚁在中医药方中的应用</a:t>
              </a:r>
            </a:p>
          </p:txBody>
        </p:sp>
        <p:sp>
          <p:nvSpPr>
            <p:cNvPr id="18" name="Freeform 18"/>
            <p:cNvSpPr/>
            <p:nvPr>
              <p:custDataLst>
                <p:tags r:id="rId19"/>
              </p:custDataLst>
            </p:nvPr>
          </p:nvSpPr>
          <p:spPr>
            <a:xfrm>
              <a:off x="3994" y="3097"/>
              <a:ext cx="298" cy="298"/>
            </a:xfrm>
            <a:custGeom>
              <a:avLst/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Text8"/>
          <p:cNvGrpSpPr/>
          <p:nvPr>
            <p:custDataLst>
              <p:tags r:id="rId9"/>
            </p:custDataLst>
          </p:nvPr>
        </p:nvGrpSpPr>
        <p:grpSpPr>
          <a:xfrm>
            <a:off x="3838944" y="2822579"/>
            <a:ext cx="4816373" cy="363220"/>
            <a:chOff x="3994" y="2968"/>
            <a:chExt cx="7098" cy="573"/>
          </a:xfrm>
        </p:grpSpPr>
        <p:sp>
          <p:nvSpPr>
            <p:cNvPr id="20" name="Text7"/>
            <p:cNvSpPr txBox="1"/>
            <p:nvPr>
              <p:custDataLst>
                <p:tags r:id="rId16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蚂蚁在现代医学中的应用</a:t>
              </a:r>
            </a:p>
          </p:txBody>
        </p:sp>
        <p:sp>
          <p:nvSpPr>
            <p:cNvPr id="21" name="Freeform 18"/>
            <p:cNvSpPr/>
            <p:nvPr>
              <p:custDataLst>
                <p:tags r:id="rId17"/>
              </p:custDataLst>
            </p:nvPr>
          </p:nvSpPr>
          <p:spPr>
            <a:xfrm>
              <a:off x="3994" y="3097"/>
              <a:ext cx="298" cy="298"/>
            </a:xfrm>
            <a:custGeom>
              <a:avLst/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Text10"/>
          <p:cNvGrpSpPr/>
          <p:nvPr>
            <p:custDataLst>
              <p:tags r:id="rId10"/>
            </p:custDataLst>
          </p:nvPr>
        </p:nvGrpSpPr>
        <p:grpSpPr>
          <a:xfrm>
            <a:off x="3838944" y="4450719"/>
            <a:ext cx="4816373" cy="363220"/>
            <a:chOff x="3994" y="2968"/>
            <a:chExt cx="7098" cy="573"/>
          </a:xfrm>
        </p:grpSpPr>
        <p:sp>
          <p:nvSpPr>
            <p:cNvPr id="23" name="Text9"/>
            <p:cNvSpPr txBox="1"/>
            <p:nvPr>
              <p:custDataLst>
                <p:tags r:id="rId14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蚂蚁药用资源的开发与利用</a:t>
              </a:r>
            </a:p>
          </p:txBody>
        </p:sp>
        <p:sp>
          <p:nvSpPr>
            <p:cNvPr id="24" name="Freeform 18"/>
            <p:cNvSpPr/>
            <p:nvPr>
              <p:custDataLst>
                <p:tags r:id="rId15"/>
              </p:custDataLst>
            </p:nvPr>
          </p:nvSpPr>
          <p:spPr>
            <a:xfrm>
              <a:off x="3994" y="3097"/>
              <a:ext cx="298" cy="298"/>
            </a:xfrm>
            <a:custGeom>
              <a:avLst/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Text12"/>
          <p:cNvGrpSpPr/>
          <p:nvPr>
            <p:custDataLst>
              <p:tags r:id="rId11"/>
            </p:custDataLst>
          </p:nvPr>
        </p:nvGrpSpPr>
        <p:grpSpPr>
          <a:xfrm>
            <a:off x="3838944" y="5264789"/>
            <a:ext cx="4816373" cy="363220"/>
            <a:chOff x="3994" y="2968"/>
            <a:chExt cx="7098" cy="573"/>
          </a:xfrm>
        </p:grpSpPr>
        <p:sp>
          <p:nvSpPr>
            <p:cNvPr id="26" name="Text11"/>
            <p:cNvSpPr txBox="1"/>
            <p:nvPr>
              <p:custDataLst>
                <p:tags r:id="rId12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蚂蚁药用的科学研究与进展</a:t>
              </a:r>
            </a:p>
          </p:txBody>
        </p:sp>
        <p:sp>
          <p:nvSpPr>
            <p:cNvPr id="27" name="Freeform 18"/>
            <p:cNvSpPr/>
            <p:nvPr>
              <p:custDataLst>
                <p:tags r:id="rId13"/>
              </p:custDataLst>
            </p:nvPr>
          </p:nvSpPr>
          <p:spPr>
            <a:xfrm>
              <a:off x="3994" y="3097"/>
              <a:ext cx="298" cy="298"/>
            </a:xfrm>
            <a:custGeom>
              <a:avLst/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39915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Text1"/>
          <p:cNvSpPr txBox="1"/>
          <p:nvPr>
            <p:custDataLst>
              <p:tags r:id="rId4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蚂蚁的药用历史与文化</a:t>
            </a:r>
          </a:p>
        </p:txBody>
      </p:sp>
      <p:sp>
        <p:nvSpPr>
          <p:cNvPr id="39" name="Text2"/>
          <p:cNvSpPr txBox="1"/>
          <p:nvPr>
            <p:custDataLst>
              <p:tags r:id="rId5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The Medical History and Culture of Ants</a:t>
            </a:r>
          </a:p>
        </p:txBody>
      </p:sp>
      <p:sp>
        <p:nvSpPr>
          <p:cNvPr id="37" name="椭圆 3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Text3"/>
          <p:cNvSpPr txBox="1"/>
          <p:nvPr>
            <p:custDataLst>
              <p:tags r:id="rId6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4135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1"/>
          <p:cNvSpPr txBox="1"/>
          <p:nvPr>
            <p:custDataLst>
              <p:tags r:id="rId2"/>
            </p:custDataLst>
          </p:nvPr>
        </p:nvSpPr>
        <p:spPr>
          <a:xfrm>
            <a:off x="765174" y="1569905"/>
            <a:ext cx="5982868" cy="388144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蚂蚁具有独特药用价值</a:t>
            </a:r>
          </a:p>
        </p:txBody>
      </p:sp>
      <p:cxnSp>
        <p:nvCxnSpPr>
          <p:cNvPr id="17" name="Text2"/>
          <p:cNvCxnSpPr/>
          <p:nvPr/>
        </p:nvCxnSpPr>
        <p:spPr>
          <a:xfrm flipH="1">
            <a:off x="527275" y="1647535"/>
            <a:ext cx="0" cy="8747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Text3"/>
          <p:cNvCxnSpPr/>
          <p:nvPr/>
        </p:nvCxnSpPr>
        <p:spPr>
          <a:xfrm flipH="1">
            <a:off x="527275" y="4179890"/>
            <a:ext cx="0" cy="8747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4"/>
          <p:cNvSpPr txBox="1"/>
          <p:nvPr>
            <p:custDataLst>
              <p:tags r:id="rId3"/>
            </p:custDataLst>
          </p:nvPr>
        </p:nvSpPr>
        <p:spPr>
          <a:xfrm>
            <a:off x="765174" y="1975513"/>
            <a:ext cx="5982865" cy="1617980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中医经典《本草纲目》记载，蚂蚁可治疗多种疾病，现代医学研究证实，其含丰富蛋白质和多种微量元素，对免疫系统有促进作用。</a:t>
            </a:r>
          </a:p>
        </p:txBody>
      </p:sp>
      <p:sp>
        <p:nvSpPr>
          <p:cNvPr id="4" name="Text5"/>
          <p:cNvSpPr txBox="1"/>
          <p:nvPr>
            <p:custDataLst>
              <p:tags r:id="rId4"/>
            </p:custDataLst>
          </p:nvPr>
        </p:nvSpPr>
        <p:spPr>
          <a:xfrm>
            <a:off x="765174" y="4137503"/>
            <a:ext cx="5982864" cy="388144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蚂蚁药用历史悠久</a:t>
            </a:r>
          </a:p>
        </p:txBody>
      </p:sp>
      <p:sp>
        <p:nvSpPr>
          <p:cNvPr id="7" name="Text6"/>
          <p:cNvSpPr txBox="1"/>
          <p:nvPr>
            <p:custDataLst>
              <p:tags r:id="rId5"/>
            </p:custDataLst>
          </p:nvPr>
        </p:nvSpPr>
        <p:spPr>
          <a:xfrm>
            <a:off x="765174" y="4525647"/>
            <a:ext cx="5982859" cy="1617980"/>
          </a:xfrm>
          <a:prstGeom prst="rect">
            <a:avLst/>
          </a:prstGeom>
          <a:noFill/>
          <a:ln w="9525">
            <a:noFill/>
          </a:ln>
        </p:spPr>
        <p:txBody>
          <a:bodyPr wrap="square" lIns="36000" tIns="36000" rIns="36000" bIns="3600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早在唐代，蚂蚁就被用于中药治疗，至今已有千年历史，是中医药宝库中不可或缺的一部分。</a:t>
            </a:r>
          </a:p>
        </p:txBody>
      </p:sp>
      <p:sp>
        <p:nvSpPr>
          <p:cNvPr id="2" name="Text7">
            <a:extLst>
              <a:ext uri="{FF2B5EF4-FFF2-40B4-BE49-F238E27FC236}">
                <a16:creationId xmlns:a16="http://schemas.microsoft.com/office/drawing/2014/main" id="{524FD942-9C77-BCCA-FDFB-6A03D7C878B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7808" y="339877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蚂蚁的药用历史与文化</a:t>
            </a:r>
          </a:p>
        </p:txBody>
      </p:sp>
      <p:sp>
        <p:nvSpPr>
          <p:cNvPr id="8" name="Shape1">
            <a:extLst>
              <a:ext uri="{FF2B5EF4-FFF2-40B4-BE49-F238E27FC236}">
                <a16:creationId xmlns:a16="http://schemas.microsoft.com/office/drawing/2014/main" id="{14B53A80-7766-164D-F6A9-5C88AB7DCB5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72134" y="1569905"/>
            <a:ext cx="4592591" cy="4761447"/>
          </a:xfrm>
          <a:prstGeom prst="roundRect">
            <a:avLst>
              <a:gd name="adj" fmla="val 3229"/>
            </a:avLst>
          </a:prstGeom>
          <a:blipFill>
            <a:blip r:embed="rId10"/>
            <a:stretch>
              <a:fillRect l="-1838" r="-1838"/>
            </a:stretch>
          </a:blipFill>
          <a:ln w="38100" cap="flat" cmpd="sng" algn="ctr">
            <a:noFill/>
            <a:prstDash val="solid"/>
            <a:rou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413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Text1"/>
          <p:cNvSpPr txBox="1"/>
          <p:nvPr>
            <p:custDataLst>
              <p:tags r:id="rId4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蚂蚁的药理作用与功效</a:t>
            </a:r>
          </a:p>
        </p:txBody>
      </p:sp>
      <p:sp>
        <p:nvSpPr>
          <p:cNvPr id="39" name="Text2"/>
          <p:cNvSpPr txBox="1"/>
          <p:nvPr>
            <p:custDataLst>
              <p:tags r:id="rId5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The pharmacological effects and efficacy of ants</a:t>
            </a:r>
          </a:p>
        </p:txBody>
      </p:sp>
      <p:sp>
        <p:nvSpPr>
          <p:cNvPr id="37" name="椭圆 3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Text3"/>
          <p:cNvSpPr txBox="1"/>
          <p:nvPr>
            <p:custDataLst>
              <p:tags r:id="rId6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4135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1">
            <a:extLst>
              <a:ext uri="{FF2B5EF4-FFF2-40B4-BE49-F238E27FC236}">
                <a16:creationId xmlns:a16="http://schemas.microsoft.com/office/drawing/2014/main" id="{5571C60E-E79E-4854-93A2-792A9BBEEB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822290"/>
          </a:xfrm>
          <a:custGeom>
            <a:avLst/>
            <a:gdLst>
              <a:gd name="connsiteX0" fmla="*/ 0 w 12192000"/>
              <a:gd name="connsiteY0" fmla="*/ 0 h 2822290"/>
              <a:gd name="connsiteX1" fmla="*/ 12192000 w 12192000"/>
              <a:gd name="connsiteY1" fmla="*/ 0 h 2822290"/>
              <a:gd name="connsiteX2" fmla="*/ 12192000 w 12192000"/>
              <a:gd name="connsiteY2" fmla="*/ 2518324 h 2822290"/>
              <a:gd name="connsiteX3" fmla="*/ 11573127 w 12192000"/>
              <a:gd name="connsiteY3" fmla="*/ 2579242 h 2822290"/>
              <a:gd name="connsiteX4" fmla="*/ 6096000 w 12192000"/>
              <a:gd name="connsiteY4" fmla="*/ 2822290 h 2822290"/>
              <a:gd name="connsiteX5" fmla="*/ 618871 w 12192000"/>
              <a:gd name="connsiteY5" fmla="*/ 2579242 h 2822290"/>
              <a:gd name="connsiteX6" fmla="*/ 0 w 12192000"/>
              <a:gd name="connsiteY6" fmla="*/ 2518324 h 28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22290">
                <a:moveTo>
                  <a:pt x="0" y="0"/>
                </a:moveTo>
                <a:lnTo>
                  <a:pt x="12192000" y="0"/>
                </a:lnTo>
                <a:lnTo>
                  <a:pt x="12192000" y="2518324"/>
                </a:lnTo>
                <a:lnTo>
                  <a:pt x="11573127" y="2579242"/>
                </a:lnTo>
                <a:cubicBezTo>
                  <a:pt x="9779556" y="2739624"/>
                  <a:pt x="7951501" y="2822290"/>
                  <a:pt x="6096000" y="2822290"/>
                </a:cubicBezTo>
                <a:cubicBezTo>
                  <a:pt x="4240498" y="2822290"/>
                  <a:pt x="2412443" y="2739624"/>
                  <a:pt x="618871" y="2579242"/>
                </a:cubicBezTo>
                <a:lnTo>
                  <a:pt x="0" y="251832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2400">
                <a:srgbClr val="CEDBF6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pic>
        <p:nvPicPr>
          <p:cNvPr id="11" name="Shape2">
            <a:extLst>
              <a:ext uri="{FF2B5EF4-FFF2-40B4-BE49-F238E27FC236}">
                <a16:creationId xmlns:a16="http://schemas.microsoft.com/office/drawing/2014/main" id="{C6AF1FFD-A9A5-42DE-BF24-E885956E17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95808" y="1078609"/>
            <a:ext cx="10400383" cy="1644100"/>
          </a:xfrm>
          <a:prstGeom prst="rect">
            <a:avLst/>
          </a:prstGeom>
        </p:spPr>
      </p:pic>
      <p:sp>
        <p:nvSpPr>
          <p:cNvPr id="7" name="Shape3">
            <a:extLst>
              <a:ext uri="{FF2B5EF4-FFF2-40B4-BE49-F238E27FC236}">
                <a16:creationId xmlns:a16="http://schemas.microsoft.com/office/drawing/2014/main" id="{D9568009-8090-49C5-9ECA-9EEF8305DC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2" y="-30214"/>
            <a:ext cx="12191999" cy="2743200"/>
          </a:xfrm>
          <a:custGeom>
            <a:avLst/>
            <a:gdLst>
              <a:gd name="connsiteX0" fmla="*/ 0 w 12191999"/>
              <a:gd name="connsiteY0" fmla="*/ 0 h 2743200"/>
              <a:gd name="connsiteX1" fmla="*/ 12191999 w 12191999"/>
              <a:gd name="connsiteY1" fmla="*/ 0 h 2743200"/>
              <a:gd name="connsiteX2" fmla="*/ 12191999 w 12191999"/>
              <a:gd name="connsiteY2" fmla="*/ 2054260 h 2743200"/>
              <a:gd name="connsiteX3" fmla="*/ 11555397 w 12191999"/>
              <a:gd name="connsiteY3" fmla="*/ 2192846 h 2743200"/>
              <a:gd name="connsiteX4" fmla="*/ 6095999 w 12191999"/>
              <a:gd name="connsiteY4" fmla="*/ 2743200 h 2743200"/>
              <a:gd name="connsiteX5" fmla="*/ 636601 w 12191999"/>
              <a:gd name="connsiteY5" fmla="*/ 2192846 h 2743200"/>
              <a:gd name="connsiteX6" fmla="*/ 0 w 12191999"/>
              <a:gd name="connsiteY6" fmla="*/ 205426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743200">
                <a:moveTo>
                  <a:pt x="0" y="0"/>
                </a:moveTo>
                <a:lnTo>
                  <a:pt x="12191999" y="0"/>
                </a:lnTo>
                <a:lnTo>
                  <a:pt x="12191999" y="2054260"/>
                </a:lnTo>
                <a:lnTo>
                  <a:pt x="11555397" y="2192846"/>
                </a:lnTo>
                <a:cubicBezTo>
                  <a:pt x="9791962" y="2553697"/>
                  <a:pt x="7966111" y="2743200"/>
                  <a:pt x="6095999" y="2743200"/>
                </a:cubicBezTo>
                <a:cubicBezTo>
                  <a:pt x="4225887" y="2743200"/>
                  <a:pt x="2400036" y="2553697"/>
                  <a:pt x="636601" y="2192846"/>
                </a:cubicBezTo>
                <a:lnTo>
                  <a:pt x="0" y="205426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pic>
        <p:nvPicPr>
          <p:cNvPr id="40" name="Shape4">
            <a:extLst>
              <a:ext uri="{FF2B5EF4-FFF2-40B4-BE49-F238E27FC236}">
                <a16:creationId xmlns:a16="http://schemas.microsoft.com/office/drawing/2014/main" id="{2D4D0334-6C32-47D8-85D2-2F7EF611FB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16"/>
          <a:stretch>
            <a:fillRect/>
          </a:stretch>
        </p:blipFill>
        <p:spPr>
          <a:xfrm flipH="1">
            <a:off x="924994" y="5475289"/>
            <a:ext cx="10400383" cy="1372551"/>
          </a:xfrm>
          <a:prstGeom prst="rect">
            <a:avLst/>
          </a:prstGeom>
        </p:spPr>
      </p:pic>
      <p:sp>
        <p:nvSpPr>
          <p:cNvPr id="35" name="Shape5">
            <a:extLst>
              <a:ext uri="{FF2B5EF4-FFF2-40B4-BE49-F238E27FC236}">
                <a16:creationId xmlns:a16="http://schemas.microsoft.com/office/drawing/2014/main" id="{9D892552-945A-41C9-B225-263C588BA5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6125" y="2056452"/>
            <a:ext cx="2333372" cy="4151308"/>
          </a:xfrm>
          <a:prstGeom prst="roundRect">
            <a:avLst>
              <a:gd name="adj" fmla="val 3403"/>
            </a:avLst>
          </a:pr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scene3d>
            <a:camera prst="perspectiveRight" fov="60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grpSp>
        <p:nvGrpSpPr>
          <p:cNvPr id="150" name="Text1">
            <a:extLst>
              <a:ext uri="{FF2B5EF4-FFF2-40B4-BE49-F238E27FC236}">
                <a16:creationId xmlns:a16="http://schemas.microsoft.com/office/drawing/2014/main" id="{FBC9A083-EE48-45BD-A7B7-FE46F26D4913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86365" y="1887821"/>
            <a:ext cx="1774210" cy="467799"/>
            <a:chOff x="3785330" y="2413191"/>
            <a:chExt cx="1774210" cy="467799"/>
          </a:xfrm>
          <a:scene3d>
            <a:camera prst="perspectiveRight" fov="6000000">
              <a:rot lat="0" lon="20400000" rev="21300000"/>
            </a:camera>
            <a:lightRig rig="threePt" dir="t"/>
          </a:scene3d>
        </p:grpSpPr>
        <p:sp>
          <p:nvSpPr>
            <p:cNvPr id="199" name="矩形: 圆角 198">
              <a:extLst>
                <a:ext uri="{FF2B5EF4-FFF2-40B4-BE49-F238E27FC236}">
                  <a16:creationId xmlns:a16="http://schemas.microsoft.com/office/drawing/2014/main" id="{563AEFC4-B5BB-4717-AF5D-C419828CA9CB}"/>
                </a:ext>
              </a:extLst>
            </p:cNvPr>
            <p:cNvSpPr/>
            <p:nvPr/>
          </p:nvSpPr>
          <p:spPr>
            <a:xfrm>
              <a:off x="3785330" y="2416100"/>
              <a:ext cx="1764934" cy="464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POSans M"/>
                <a:ea typeface="OPPOSans M"/>
                <a:cs typeface="+mn-cs"/>
              </a:endParaRPr>
            </a:p>
          </p:txBody>
        </p:sp>
        <p:sp>
          <p:nvSpPr>
            <p:cNvPr id="200" name="矩形: 圆角 199">
              <a:extLst>
                <a:ext uri="{FF2B5EF4-FFF2-40B4-BE49-F238E27FC236}">
                  <a16:creationId xmlns:a16="http://schemas.microsoft.com/office/drawing/2014/main" id="{978F6893-C64D-45B1-9EAB-73CC3FD084D8}"/>
                </a:ext>
              </a:extLst>
            </p:cNvPr>
            <p:cNvSpPr/>
            <p:nvPr/>
          </p:nvSpPr>
          <p:spPr>
            <a:xfrm>
              <a:off x="3794606" y="2413191"/>
              <a:ext cx="1764934" cy="464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35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POSans M"/>
                <a:ea typeface="OPPOSans M"/>
                <a:cs typeface="+mn-cs"/>
              </a:endParaRPr>
            </a:p>
          </p:txBody>
        </p:sp>
        <p:sp>
          <p:nvSpPr>
            <p:cNvPr id="201" name="关键词">
              <a:extLst>
                <a:ext uri="{FF2B5EF4-FFF2-40B4-BE49-F238E27FC236}">
                  <a16:creationId xmlns:a16="http://schemas.microsoft.com/office/drawing/2014/main" id="{7D8231AE-1F8A-499D-A889-D932C736AFD4}"/>
                </a:ext>
              </a:extLst>
            </p:cNvPr>
            <p:cNvSpPr txBox="1"/>
            <p:nvPr/>
          </p:nvSpPr>
          <p:spPr>
            <a:xfrm>
              <a:off x="4127082" y="2464854"/>
              <a:ext cx="1099981" cy="369332"/>
            </a:xfrm>
            <a:prstGeom prst="rect">
              <a:avLst/>
            </a:prstGeom>
            <a:noFill/>
          </p:spPr>
          <p:txBody>
            <a:bodyPr wrap="square" tIns="0" bIns="0" rtlCol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大数据</a:t>
              </a:r>
            </a:p>
          </p:txBody>
        </p:sp>
      </p:grpSp>
      <p:grpSp>
        <p:nvGrpSpPr>
          <p:cNvPr id="151" name="Text2">
            <a:extLst>
              <a:ext uri="{FF2B5EF4-FFF2-40B4-BE49-F238E27FC236}">
                <a16:creationId xmlns:a16="http://schemas.microsoft.com/office/drawing/2014/main" id="{B52DAAD9-7D62-4E8A-A52C-2091AA06E03A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95641" y="2444083"/>
            <a:ext cx="1774210" cy="412504"/>
            <a:chOff x="3794606" y="3028964"/>
            <a:chExt cx="1774210" cy="412504"/>
          </a:xfrm>
          <a:scene3d>
            <a:camera prst="perspectiveRight" fov="6000000">
              <a:rot lat="0" lon="20400000" rev="21480000"/>
            </a:camera>
            <a:lightRig rig="threePt" dir="t"/>
          </a:scene3d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AAE71947-4129-470C-ACCB-A29143CA3B1A}"/>
                </a:ext>
              </a:extLst>
            </p:cNvPr>
            <p:cNvGrpSpPr/>
            <p:nvPr/>
          </p:nvGrpSpPr>
          <p:grpSpPr>
            <a:xfrm>
              <a:off x="3794606" y="3028964"/>
              <a:ext cx="1774210" cy="412504"/>
              <a:chOff x="3727430" y="3689455"/>
              <a:chExt cx="1774210" cy="469167"/>
            </a:xfrm>
          </p:grpSpPr>
          <p:sp>
            <p:nvSpPr>
              <p:cNvPr id="194" name="矩形: 圆角 193">
                <a:extLst>
                  <a:ext uri="{FF2B5EF4-FFF2-40B4-BE49-F238E27FC236}">
                    <a16:creationId xmlns:a16="http://schemas.microsoft.com/office/drawing/2014/main" id="{F5B96B32-2A56-49DE-8F5A-DEB089DADFE0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95" name="矩形: 圆角 194">
                <a:extLst>
                  <a:ext uri="{FF2B5EF4-FFF2-40B4-BE49-F238E27FC236}">
                    <a16:creationId xmlns:a16="http://schemas.microsoft.com/office/drawing/2014/main" id="{2C74392F-0E53-4373-AF63-E9C699AD47AE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96" name="矩形: 圆角 195">
                <a:extLst>
                  <a:ext uri="{FF2B5EF4-FFF2-40B4-BE49-F238E27FC236}">
                    <a16:creationId xmlns:a16="http://schemas.microsoft.com/office/drawing/2014/main" id="{BA7EEFF6-05BD-49FC-B5F7-89BE6A015409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97" name="矩形: 圆角 196">
                <a:extLst>
                  <a:ext uri="{FF2B5EF4-FFF2-40B4-BE49-F238E27FC236}">
                    <a16:creationId xmlns:a16="http://schemas.microsoft.com/office/drawing/2014/main" id="{5D8E8373-87DC-4E32-8BCF-9AFEDC37BC47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98" name="矩形: 圆角 197">
                <a:extLst>
                  <a:ext uri="{FF2B5EF4-FFF2-40B4-BE49-F238E27FC236}">
                    <a16:creationId xmlns:a16="http://schemas.microsoft.com/office/drawing/2014/main" id="{77AA7354-510A-4E6E-9B97-E6BDBFB6123F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193" name="关键词">
              <a:extLst>
                <a:ext uri="{FF2B5EF4-FFF2-40B4-BE49-F238E27FC236}">
                  <a16:creationId xmlns:a16="http://schemas.microsoft.com/office/drawing/2014/main" id="{FF3112F6-82FC-46A1-A842-BCD793DFB40A}"/>
                </a:ext>
              </a:extLst>
            </p:cNvPr>
            <p:cNvSpPr txBox="1"/>
            <p:nvPr/>
          </p:nvSpPr>
          <p:spPr>
            <a:xfrm>
              <a:off x="3876014" y="3061632"/>
              <a:ext cx="165622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循环神经网络</a:t>
              </a:r>
            </a:p>
          </p:txBody>
        </p:sp>
      </p:grpSp>
      <p:grpSp>
        <p:nvGrpSpPr>
          <p:cNvPr id="152" name="Text3">
            <a:extLst>
              <a:ext uri="{FF2B5EF4-FFF2-40B4-BE49-F238E27FC236}">
                <a16:creationId xmlns:a16="http://schemas.microsoft.com/office/drawing/2014/main" id="{3BCB3F9D-60AB-43C4-B0C7-BA476F5444F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95641" y="2945050"/>
            <a:ext cx="1774210" cy="412504"/>
            <a:chOff x="3794606" y="3590379"/>
            <a:chExt cx="1774210" cy="412504"/>
          </a:xfrm>
          <a:scene3d>
            <a:camera prst="perspectiveRight" fov="6000000">
              <a:rot lat="0" lon="20400000" rev="21480000"/>
            </a:camera>
            <a:lightRig rig="threePt" dir="t"/>
          </a:scene3d>
        </p:grpSpPr>
        <p:grpSp>
          <p:nvGrpSpPr>
            <p:cNvPr id="185" name="组合 184">
              <a:extLst>
                <a:ext uri="{FF2B5EF4-FFF2-40B4-BE49-F238E27FC236}">
                  <a16:creationId xmlns:a16="http://schemas.microsoft.com/office/drawing/2014/main" id="{FC0C0151-E199-4E67-896C-FE1699B8479F}"/>
                </a:ext>
              </a:extLst>
            </p:cNvPr>
            <p:cNvGrpSpPr/>
            <p:nvPr/>
          </p:nvGrpSpPr>
          <p:grpSpPr>
            <a:xfrm>
              <a:off x="3794606" y="3590379"/>
              <a:ext cx="1774210" cy="412504"/>
              <a:chOff x="3727430" y="3689455"/>
              <a:chExt cx="1774210" cy="469167"/>
            </a:xfrm>
          </p:grpSpPr>
          <p:sp>
            <p:nvSpPr>
              <p:cNvPr id="187" name="矩形: 圆角 186">
                <a:extLst>
                  <a:ext uri="{FF2B5EF4-FFF2-40B4-BE49-F238E27FC236}">
                    <a16:creationId xmlns:a16="http://schemas.microsoft.com/office/drawing/2014/main" id="{271D789D-F342-49B9-B5AE-8CE7D635A69C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88" name="矩形: 圆角 187">
                <a:extLst>
                  <a:ext uri="{FF2B5EF4-FFF2-40B4-BE49-F238E27FC236}">
                    <a16:creationId xmlns:a16="http://schemas.microsoft.com/office/drawing/2014/main" id="{DDA91011-E418-453C-9C6D-292D249A3FBD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89" name="矩形: 圆角 188">
                <a:extLst>
                  <a:ext uri="{FF2B5EF4-FFF2-40B4-BE49-F238E27FC236}">
                    <a16:creationId xmlns:a16="http://schemas.microsoft.com/office/drawing/2014/main" id="{29D5118C-F8AA-4162-A84E-5802C66D91F0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90" name="矩形: 圆角 189">
                <a:extLst>
                  <a:ext uri="{FF2B5EF4-FFF2-40B4-BE49-F238E27FC236}">
                    <a16:creationId xmlns:a16="http://schemas.microsoft.com/office/drawing/2014/main" id="{42DCB6AE-883D-4A09-BBDB-65AC0CA96961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91" name="矩形: 圆角 190">
                <a:extLst>
                  <a:ext uri="{FF2B5EF4-FFF2-40B4-BE49-F238E27FC236}">
                    <a16:creationId xmlns:a16="http://schemas.microsoft.com/office/drawing/2014/main" id="{3839D95D-A602-423E-B5B7-3C02328C2B2F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186" name="关键词">
              <a:extLst>
                <a:ext uri="{FF2B5EF4-FFF2-40B4-BE49-F238E27FC236}">
                  <a16:creationId xmlns:a16="http://schemas.microsoft.com/office/drawing/2014/main" id="{FF7B70F4-9240-4616-87C6-7075ED15DB05}"/>
                </a:ext>
              </a:extLst>
            </p:cNvPr>
            <p:cNvSpPr txBox="1"/>
            <p:nvPr/>
          </p:nvSpPr>
          <p:spPr>
            <a:xfrm>
              <a:off x="3876015" y="3623147"/>
              <a:ext cx="165622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卷积神经网络</a:t>
              </a:r>
            </a:p>
          </p:txBody>
        </p:sp>
      </p:grpSp>
      <p:grpSp>
        <p:nvGrpSpPr>
          <p:cNvPr id="153" name="Text4">
            <a:extLst>
              <a:ext uri="{FF2B5EF4-FFF2-40B4-BE49-F238E27FC236}">
                <a16:creationId xmlns:a16="http://schemas.microsoft.com/office/drawing/2014/main" id="{BF6F71F0-4241-4FC4-9A7C-C9709A99054F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995641" y="3446017"/>
            <a:ext cx="1774210" cy="412504"/>
            <a:chOff x="3794606" y="4151794"/>
            <a:chExt cx="1774210" cy="412504"/>
          </a:xfrm>
          <a:scene3d>
            <a:camera prst="perspectiveRight" fov="6000000">
              <a:rot lat="0" lon="20400000" rev="21420000"/>
            </a:camera>
            <a:lightRig rig="threePt" dir="t"/>
          </a:scene3d>
        </p:grpSpPr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C0C5A657-F294-413E-B218-FA3695A5C867}"/>
                </a:ext>
              </a:extLst>
            </p:cNvPr>
            <p:cNvGrpSpPr/>
            <p:nvPr/>
          </p:nvGrpSpPr>
          <p:grpSpPr>
            <a:xfrm>
              <a:off x="3794606" y="4151794"/>
              <a:ext cx="1774210" cy="412504"/>
              <a:chOff x="3727430" y="3689455"/>
              <a:chExt cx="1774210" cy="469167"/>
            </a:xfrm>
          </p:grpSpPr>
          <p:sp>
            <p:nvSpPr>
              <p:cNvPr id="180" name="矩形: 圆角 179">
                <a:extLst>
                  <a:ext uri="{FF2B5EF4-FFF2-40B4-BE49-F238E27FC236}">
                    <a16:creationId xmlns:a16="http://schemas.microsoft.com/office/drawing/2014/main" id="{D26C4947-BBAA-48FD-AC21-F02BC166BA12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81" name="矩形: 圆角 180">
                <a:extLst>
                  <a:ext uri="{FF2B5EF4-FFF2-40B4-BE49-F238E27FC236}">
                    <a16:creationId xmlns:a16="http://schemas.microsoft.com/office/drawing/2014/main" id="{E9D12FB4-EABA-4F0D-BEFE-643EB696C79E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82" name="矩形: 圆角 181">
                <a:extLst>
                  <a:ext uri="{FF2B5EF4-FFF2-40B4-BE49-F238E27FC236}">
                    <a16:creationId xmlns:a16="http://schemas.microsoft.com/office/drawing/2014/main" id="{61EBF205-6386-423D-9B0A-421801D985E2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83" name="矩形: 圆角 182">
                <a:extLst>
                  <a:ext uri="{FF2B5EF4-FFF2-40B4-BE49-F238E27FC236}">
                    <a16:creationId xmlns:a16="http://schemas.microsoft.com/office/drawing/2014/main" id="{83809912-81AC-4F6E-B918-478ADC68A248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84" name="矩形: 圆角 183">
                <a:extLst>
                  <a:ext uri="{FF2B5EF4-FFF2-40B4-BE49-F238E27FC236}">
                    <a16:creationId xmlns:a16="http://schemas.microsoft.com/office/drawing/2014/main" id="{F5C8051A-66DD-47F1-ADCA-A5CC2922651F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179" name="关键词">
              <a:extLst>
                <a:ext uri="{FF2B5EF4-FFF2-40B4-BE49-F238E27FC236}">
                  <a16:creationId xmlns:a16="http://schemas.microsoft.com/office/drawing/2014/main" id="{8991E56C-EACD-4BB0-AFF5-A4F5E9B44BF8}"/>
                </a:ext>
              </a:extLst>
            </p:cNvPr>
            <p:cNvSpPr txBox="1"/>
            <p:nvPr/>
          </p:nvSpPr>
          <p:spPr>
            <a:xfrm>
              <a:off x="4106847" y="4184662"/>
              <a:ext cx="119455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机器学习</a:t>
              </a:r>
            </a:p>
          </p:txBody>
        </p:sp>
      </p:grpSp>
      <p:grpSp>
        <p:nvGrpSpPr>
          <p:cNvPr id="155" name="Text5">
            <a:extLst>
              <a:ext uri="{FF2B5EF4-FFF2-40B4-BE49-F238E27FC236}">
                <a16:creationId xmlns:a16="http://schemas.microsoft.com/office/drawing/2014/main" id="{A66976C7-485C-42CC-B92A-63713252C4CF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995641" y="3941711"/>
            <a:ext cx="1774210" cy="412504"/>
            <a:chOff x="3794606" y="5274624"/>
            <a:chExt cx="1774210" cy="412504"/>
          </a:xfrm>
          <a:scene3d>
            <a:camera prst="perspectiveRight" fov="6000000">
              <a:rot lat="0" lon="20400000" rev="60000"/>
            </a:camera>
            <a:lightRig rig="threePt" dir="t"/>
          </a:scene3d>
        </p:grpSpPr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7F6D5ACC-8954-45FF-8C66-F0E6B1C83F00}"/>
                </a:ext>
              </a:extLst>
            </p:cNvPr>
            <p:cNvGrpSpPr/>
            <p:nvPr/>
          </p:nvGrpSpPr>
          <p:grpSpPr>
            <a:xfrm>
              <a:off x="3794606" y="5274624"/>
              <a:ext cx="1774210" cy="412504"/>
              <a:chOff x="3727430" y="3689455"/>
              <a:chExt cx="1774210" cy="469167"/>
            </a:xfrm>
          </p:grpSpPr>
          <p:sp>
            <p:nvSpPr>
              <p:cNvPr id="166" name="矩形: 圆角 165">
                <a:extLst>
                  <a:ext uri="{FF2B5EF4-FFF2-40B4-BE49-F238E27FC236}">
                    <a16:creationId xmlns:a16="http://schemas.microsoft.com/office/drawing/2014/main" id="{247ED57B-9F6C-4FF5-8433-D96884E596AB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67" name="矩形: 圆角 166">
                <a:extLst>
                  <a:ext uri="{FF2B5EF4-FFF2-40B4-BE49-F238E27FC236}">
                    <a16:creationId xmlns:a16="http://schemas.microsoft.com/office/drawing/2014/main" id="{DB91BC32-8672-43A4-B259-B0CB1C694F64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68" name="矩形: 圆角 167">
                <a:extLst>
                  <a:ext uri="{FF2B5EF4-FFF2-40B4-BE49-F238E27FC236}">
                    <a16:creationId xmlns:a16="http://schemas.microsoft.com/office/drawing/2014/main" id="{4FD0C989-738E-410D-ACA4-5A8285047F1F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69" name="矩形: 圆角 168">
                <a:extLst>
                  <a:ext uri="{FF2B5EF4-FFF2-40B4-BE49-F238E27FC236}">
                    <a16:creationId xmlns:a16="http://schemas.microsoft.com/office/drawing/2014/main" id="{19B94A6A-6E26-41F2-9C53-3248F205245A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70" name="矩形: 圆角 169">
                <a:extLst>
                  <a:ext uri="{FF2B5EF4-FFF2-40B4-BE49-F238E27FC236}">
                    <a16:creationId xmlns:a16="http://schemas.microsoft.com/office/drawing/2014/main" id="{69336BE9-98D5-4797-BB51-1F79644E44CC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165" name="关键词">
              <a:extLst>
                <a:ext uri="{FF2B5EF4-FFF2-40B4-BE49-F238E27FC236}">
                  <a16:creationId xmlns:a16="http://schemas.microsoft.com/office/drawing/2014/main" id="{BFF46506-5084-423A-AE2E-D55B0D759E1B}"/>
                </a:ext>
              </a:extLst>
            </p:cNvPr>
            <p:cNvSpPr txBox="1"/>
            <p:nvPr/>
          </p:nvSpPr>
          <p:spPr>
            <a:xfrm>
              <a:off x="4106847" y="5307692"/>
              <a:ext cx="119455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模型泛化</a:t>
              </a:r>
            </a:p>
          </p:txBody>
        </p:sp>
      </p:grpSp>
      <p:grpSp>
        <p:nvGrpSpPr>
          <p:cNvPr id="156" name="Text6">
            <a:extLst>
              <a:ext uri="{FF2B5EF4-FFF2-40B4-BE49-F238E27FC236}">
                <a16:creationId xmlns:a16="http://schemas.microsoft.com/office/drawing/2014/main" id="{E1469991-B6FC-4359-AB87-6890B497C028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995641" y="4442678"/>
            <a:ext cx="1774210" cy="412504"/>
            <a:chOff x="3794606" y="5836038"/>
            <a:chExt cx="1774210" cy="412504"/>
          </a:xfrm>
          <a:scene3d>
            <a:camera prst="perspectiveRight" fov="6000000">
              <a:rot lat="0" lon="20400000" rev="120000"/>
            </a:camera>
            <a:lightRig rig="threePt" dir="t"/>
          </a:scene3d>
        </p:grpSpPr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42470F66-DA26-43A4-9134-C64BF5BAA6B3}"/>
                </a:ext>
              </a:extLst>
            </p:cNvPr>
            <p:cNvGrpSpPr/>
            <p:nvPr/>
          </p:nvGrpSpPr>
          <p:grpSpPr>
            <a:xfrm>
              <a:off x="3794606" y="5836038"/>
              <a:ext cx="1774210" cy="412504"/>
              <a:chOff x="3727430" y="3689455"/>
              <a:chExt cx="1774210" cy="469167"/>
            </a:xfrm>
          </p:grpSpPr>
          <p:sp>
            <p:nvSpPr>
              <p:cNvPr id="159" name="矩形: 圆角 158">
                <a:extLst>
                  <a:ext uri="{FF2B5EF4-FFF2-40B4-BE49-F238E27FC236}">
                    <a16:creationId xmlns:a16="http://schemas.microsoft.com/office/drawing/2014/main" id="{40E6CBE6-6CDF-46FB-BC13-79AAAFD275DE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60" name="矩形: 圆角 159">
                <a:extLst>
                  <a:ext uri="{FF2B5EF4-FFF2-40B4-BE49-F238E27FC236}">
                    <a16:creationId xmlns:a16="http://schemas.microsoft.com/office/drawing/2014/main" id="{740B89C7-E654-4825-966B-CEC0451689FF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61" name="矩形: 圆角 160">
                <a:extLst>
                  <a:ext uri="{FF2B5EF4-FFF2-40B4-BE49-F238E27FC236}">
                    <a16:creationId xmlns:a16="http://schemas.microsoft.com/office/drawing/2014/main" id="{5DC36691-3813-446A-BD39-763F2EAC6D7C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62" name="矩形: 圆角 161">
                <a:extLst>
                  <a:ext uri="{FF2B5EF4-FFF2-40B4-BE49-F238E27FC236}">
                    <a16:creationId xmlns:a16="http://schemas.microsoft.com/office/drawing/2014/main" id="{5EC2A7FF-F52A-4D87-9399-85D7A264D682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163" name="矩形: 圆角 162">
                <a:extLst>
                  <a:ext uri="{FF2B5EF4-FFF2-40B4-BE49-F238E27FC236}">
                    <a16:creationId xmlns:a16="http://schemas.microsoft.com/office/drawing/2014/main" id="{F55E1720-97A9-4AC2-9D1B-7AF265BC570E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158" name="关键词">
              <a:extLst>
                <a:ext uri="{FF2B5EF4-FFF2-40B4-BE49-F238E27FC236}">
                  <a16:creationId xmlns:a16="http://schemas.microsoft.com/office/drawing/2014/main" id="{687A6326-0000-4B45-8EE6-46B799C5E5B2}"/>
                </a:ext>
              </a:extLst>
            </p:cNvPr>
            <p:cNvSpPr txBox="1"/>
            <p:nvPr/>
          </p:nvSpPr>
          <p:spPr>
            <a:xfrm>
              <a:off x="4222263" y="5869206"/>
              <a:ext cx="96372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大数据</a:t>
              </a:r>
            </a:p>
          </p:txBody>
        </p:sp>
      </p:grpSp>
      <p:grpSp>
        <p:nvGrpSpPr>
          <p:cNvPr id="202" name="Text7">
            <a:extLst>
              <a:ext uri="{FF2B5EF4-FFF2-40B4-BE49-F238E27FC236}">
                <a16:creationId xmlns:a16="http://schemas.microsoft.com/office/drawing/2014/main" id="{CFE834C5-0E2A-4EBA-9A3E-E0169889BE25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995641" y="4943645"/>
            <a:ext cx="1774210" cy="412504"/>
            <a:chOff x="3794606" y="5274624"/>
            <a:chExt cx="1774210" cy="412504"/>
          </a:xfrm>
          <a:scene3d>
            <a:camera prst="perspectiveRight" fov="6000000">
              <a:rot lat="0" lon="20400000" rev="180000"/>
            </a:camera>
            <a:lightRig rig="threePt" dir="t"/>
          </a:scene3d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F133CB35-82DF-466F-8B08-0D2589D10A04}"/>
                </a:ext>
              </a:extLst>
            </p:cNvPr>
            <p:cNvGrpSpPr/>
            <p:nvPr/>
          </p:nvGrpSpPr>
          <p:grpSpPr>
            <a:xfrm>
              <a:off x="3794606" y="5274624"/>
              <a:ext cx="1774210" cy="412504"/>
              <a:chOff x="3727430" y="3689455"/>
              <a:chExt cx="1774210" cy="469167"/>
            </a:xfrm>
          </p:grpSpPr>
          <p:sp>
            <p:nvSpPr>
              <p:cNvPr id="205" name="矩形: 圆角 204">
                <a:extLst>
                  <a:ext uri="{FF2B5EF4-FFF2-40B4-BE49-F238E27FC236}">
                    <a16:creationId xmlns:a16="http://schemas.microsoft.com/office/drawing/2014/main" id="{4ED66E67-7AC3-4BFB-86FD-88744944C67D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06" name="矩形: 圆角 205">
                <a:extLst>
                  <a:ext uri="{FF2B5EF4-FFF2-40B4-BE49-F238E27FC236}">
                    <a16:creationId xmlns:a16="http://schemas.microsoft.com/office/drawing/2014/main" id="{0B5C3118-F9B4-4DFC-B39E-BE3EEE07ABF4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07" name="矩形: 圆角 206">
                <a:extLst>
                  <a:ext uri="{FF2B5EF4-FFF2-40B4-BE49-F238E27FC236}">
                    <a16:creationId xmlns:a16="http://schemas.microsoft.com/office/drawing/2014/main" id="{BAC0C6BE-4BE8-4FDA-AEAD-058F1C9D36F0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08" name="矩形: 圆角 207">
                <a:extLst>
                  <a:ext uri="{FF2B5EF4-FFF2-40B4-BE49-F238E27FC236}">
                    <a16:creationId xmlns:a16="http://schemas.microsoft.com/office/drawing/2014/main" id="{1FEC7720-F58F-4C0D-B3F2-6B9D2C000D50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09" name="矩形: 圆角 208">
                <a:extLst>
                  <a:ext uri="{FF2B5EF4-FFF2-40B4-BE49-F238E27FC236}">
                    <a16:creationId xmlns:a16="http://schemas.microsoft.com/office/drawing/2014/main" id="{971ECD90-56CB-4C1F-A38C-02D194F2E082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04" name="关键词">
              <a:extLst>
                <a:ext uri="{FF2B5EF4-FFF2-40B4-BE49-F238E27FC236}">
                  <a16:creationId xmlns:a16="http://schemas.microsoft.com/office/drawing/2014/main" id="{A4AAE878-6923-478C-AFE4-912EEB3E86DB}"/>
                </a:ext>
              </a:extLst>
            </p:cNvPr>
            <p:cNvSpPr txBox="1"/>
            <p:nvPr/>
          </p:nvSpPr>
          <p:spPr>
            <a:xfrm>
              <a:off x="4106847" y="5307692"/>
              <a:ext cx="119455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神经网络</a:t>
              </a:r>
            </a:p>
          </p:txBody>
        </p:sp>
      </p:grpSp>
      <p:grpSp>
        <p:nvGrpSpPr>
          <p:cNvPr id="210" name="Text8">
            <a:extLst>
              <a:ext uri="{FF2B5EF4-FFF2-40B4-BE49-F238E27FC236}">
                <a16:creationId xmlns:a16="http://schemas.microsoft.com/office/drawing/2014/main" id="{2558A99E-7A93-4036-AA45-7F4BD480220F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995641" y="5444614"/>
            <a:ext cx="1774210" cy="412504"/>
            <a:chOff x="3794606" y="5836038"/>
            <a:chExt cx="1774210" cy="412504"/>
          </a:xfrm>
          <a:scene3d>
            <a:camera prst="perspectiveRight" fov="6000000">
              <a:rot lat="0" lon="20400000" rev="240000"/>
            </a:camera>
            <a:lightRig rig="threePt" dir="t"/>
          </a:scene3d>
        </p:grpSpPr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AD5CD2BF-3B56-4CDE-BE97-82F3320AF9A9}"/>
                </a:ext>
              </a:extLst>
            </p:cNvPr>
            <p:cNvGrpSpPr/>
            <p:nvPr/>
          </p:nvGrpSpPr>
          <p:grpSpPr>
            <a:xfrm>
              <a:off x="3794606" y="5836038"/>
              <a:ext cx="1774210" cy="412504"/>
              <a:chOff x="3727430" y="3689455"/>
              <a:chExt cx="1774210" cy="469167"/>
            </a:xfrm>
          </p:grpSpPr>
          <p:sp>
            <p:nvSpPr>
              <p:cNvPr id="213" name="矩形: 圆角 212">
                <a:extLst>
                  <a:ext uri="{FF2B5EF4-FFF2-40B4-BE49-F238E27FC236}">
                    <a16:creationId xmlns:a16="http://schemas.microsoft.com/office/drawing/2014/main" id="{B100760E-5424-41CA-82B6-EE124CBD25DC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14" name="矩形: 圆角 213">
                <a:extLst>
                  <a:ext uri="{FF2B5EF4-FFF2-40B4-BE49-F238E27FC236}">
                    <a16:creationId xmlns:a16="http://schemas.microsoft.com/office/drawing/2014/main" id="{8F631400-6A1B-46E8-B542-D4EC56CBB708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15" name="矩形: 圆角 214">
                <a:extLst>
                  <a:ext uri="{FF2B5EF4-FFF2-40B4-BE49-F238E27FC236}">
                    <a16:creationId xmlns:a16="http://schemas.microsoft.com/office/drawing/2014/main" id="{1E702BED-C6CB-466F-89B1-17ED6B725B6B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16" name="矩形: 圆角 215">
                <a:extLst>
                  <a:ext uri="{FF2B5EF4-FFF2-40B4-BE49-F238E27FC236}">
                    <a16:creationId xmlns:a16="http://schemas.microsoft.com/office/drawing/2014/main" id="{4E852FBD-6477-45DB-9244-B61E19708161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17" name="矩形: 圆角 216">
                <a:extLst>
                  <a:ext uri="{FF2B5EF4-FFF2-40B4-BE49-F238E27FC236}">
                    <a16:creationId xmlns:a16="http://schemas.microsoft.com/office/drawing/2014/main" id="{F8349C72-ACCB-4F4E-AA2F-C9D4C1B49E0D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12" name="关键词">
              <a:extLst>
                <a:ext uri="{FF2B5EF4-FFF2-40B4-BE49-F238E27FC236}">
                  <a16:creationId xmlns:a16="http://schemas.microsoft.com/office/drawing/2014/main" id="{FAF20A4F-2FE8-4074-9D98-3B77743FD70C}"/>
                </a:ext>
              </a:extLst>
            </p:cNvPr>
            <p:cNvSpPr txBox="1"/>
            <p:nvPr/>
          </p:nvSpPr>
          <p:spPr>
            <a:xfrm>
              <a:off x="4106847" y="5869206"/>
              <a:ext cx="119455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深度学习</a:t>
              </a:r>
            </a:p>
          </p:txBody>
        </p:sp>
      </p:grpSp>
      <p:sp>
        <p:nvSpPr>
          <p:cNvPr id="34" name="Shape6">
            <a:extLst>
              <a:ext uri="{FF2B5EF4-FFF2-40B4-BE49-F238E27FC236}">
                <a16:creationId xmlns:a16="http://schemas.microsoft.com/office/drawing/2014/main" id="{EEC0C5DA-621B-4B4F-AF78-F7507325AAC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547602" y="2371377"/>
            <a:ext cx="2333372" cy="3575217"/>
          </a:xfrm>
          <a:prstGeom prst="roundRect">
            <a:avLst>
              <a:gd name="adj" fmla="val 3403"/>
            </a:avLst>
          </a:pr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grpSp>
        <p:nvGrpSpPr>
          <p:cNvPr id="88" name="Text9">
            <a:extLst>
              <a:ext uri="{FF2B5EF4-FFF2-40B4-BE49-F238E27FC236}">
                <a16:creationId xmlns:a16="http://schemas.microsoft.com/office/drawing/2014/main" id="{AB368376-48CF-43DF-9995-ADC29880A457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3804766" y="2192054"/>
            <a:ext cx="1774210" cy="467799"/>
            <a:chOff x="3785330" y="2413191"/>
            <a:chExt cx="1774210" cy="467799"/>
          </a:xfrm>
          <a:scene3d>
            <a:camera prst="perspectiveRight"/>
            <a:lightRig rig="threePt" dir="t"/>
          </a:scene3d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162565DE-6BD5-4203-961F-F01F9F6CFFA8}"/>
                </a:ext>
              </a:extLst>
            </p:cNvPr>
            <p:cNvSpPr/>
            <p:nvPr/>
          </p:nvSpPr>
          <p:spPr>
            <a:xfrm>
              <a:off x="3785330" y="2416100"/>
              <a:ext cx="1764934" cy="464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POSans M"/>
                <a:ea typeface="OPPOSans M"/>
                <a:cs typeface="+mn-cs"/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7A807300-9407-40A3-BC40-D711DC9F2CEF}"/>
                </a:ext>
              </a:extLst>
            </p:cNvPr>
            <p:cNvSpPr/>
            <p:nvPr/>
          </p:nvSpPr>
          <p:spPr>
            <a:xfrm>
              <a:off x="3794606" y="2413191"/>
              <a:ext cx="1764934" cy="464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35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POSans M"/>
                <a:ea typeface="OPPOSans M"/>
                <a:cs typeface="+mn-cs"/>
              </a:endParaRPr>
            </a:p>
          </p:txBody>
        </p:sp>
        <p:sp>
          <p:nvSpPr>
            <p:cNvPr id="44" name="关键词">
              <a:extLst>
                <a:ext uri="{FF2B5EF4-FFF2-40B4-BE49-F238E27FC236}">
                  <a16:creationId xmlns:a16="http://schemas.microsoft.com/office/drawing/2014/main" id="{9FB4CF39-604E-4494-9614-12EAAC6525A6}"/>
                </a:ext>
              </a:extLst>
            </p:cNvPr>
            <p:cNvSpPr txBox="1"/>
            <p:nvPr/>
          </p:nvSpPr>
          <p:spPr>
            <a:xfrm>
              <a:off x="4315435" y="2464854"/>
              <a:ext cx="723275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创新</a:t>
              </a:r>
            </a:p>
          </p:txBody>
        </p:sp>
      </p:grpSp>
      <p:grpSp>
        <p:nvGrpSpPr>
          <p:cNvPr id="89" name="Text10">
            <a:extLst>
              <a:ext uri="{FF2B5EF4-FFF2-40B4-BE49-F238E27FC236}">
                <a16:creationId xmlns:a16="http://schemas.microsoft.com/office/drawing/2014/main" id="{4725D6AA-ABA4-4191-9CFB-587CEBCFC059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3814042" y="2749585"/>
            <a:ext cx="1774210" cy="412504"/>
            <a:chOff x="3794606" y="3028964"/>
            <a:chExt cx="1774210" cy="412504"/>
          </a:xfrm>
          <a:scene3d>
            <a:camera prst="perspectiveRight"/>
            <a:lightRig rig="threePt" dir="t"/>
          </a:scene3d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49FE1B1F-FB2F-4C16-A27A-8CBABD0F85BB}"/>
                </a:ext>
              </a:extLst>
            </p:cNvPr>
            <p:cNvGrpSpPr/>
            <p:nvPr/>
          </p:nvGrpSpPr>
          <p:grpSpPr>
            <a:xfrm>
              <a:off x="3794606" y="3028964"/>
              <a:ext cx="1774210" cy="412504"/>
              <a:chOff x="3727430" y="3689455"/>
              <a:chExt cx="1774210" cy="469167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56D39C99-25AC-45BC-A442-6312F92A41B5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334AD595-63FC-4CAA-97F3-BE06B8A8B22C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A56A3E3B-71EC-42CB-9491-FA4E70BC55C6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C9EA899D-ECBB-4489-B2FA-D63B59945B63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D2D480EA-B082-460F-8D9C-8F3C356707B6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52" name="关键词">
              <a:extLst>
                <a:ext uri="{FF2B5EF4-FFF2-40B4-BE49-F238E27FC236}">
                  <a16:creationId xmlns:a16="http://schemas.microsoft.com/office/drawing/2014/main" id="{51DBC677-6F63-48C2-B3EE-50EB224790A0}"/>
                </a:ext>
              </a:extLst>
            </p:cNvPr>
            <p:cNvSpPr txBox="1"/>
            <p:nvPr/>
          </p:nvSpPr>
          <p:spPr>
            <a:xfrm>
              <a:off x="4380960" y="3061632"/>
              <a:ext cx="64633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决策</a:t>
              </a:r>
            </a:p>
          </p:txBody>
        </p:sp>
      </p:grpSp>
      <p:grpSp>
        <p:nvGrpSpPr>
          <p:cNvPr id="90" name="Text11">
            <a:extLst>
              <a:ext uri="{FF2B5EF4-FFF2-40B4-BE49-F238E27FC236}">
                <a16:creationId xmlns:a16="http://schemas.microsoft.com/office/drawing/2014/main" id="{6CB3B790-0717-4976-AFAF-E440F3DF2DDE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3814042" y="3251821"/>
            <a:ext cx="1774210" cy="412504"/>
            <a:chOff x="3794606" y="3590379"/>
            <a:chExt cx="1774210" cy="412504"/>
          </a:xfrm>
          <a:scene3d>
            <a:camera prst="perspectiveRight"/>
            <a:lightRig rig="threePt" dir="t"/>
          </a:scene3d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5A53C6FA-9262-495F-8BF9-FE066AA2FB2F}"/>
                </a:ext>
              </a:extLst>
            </p:cNvPr>
            <p:cNvGrpSpPr/>
            <p:nvPr/>
          </p:nvGrpSpPr>
          <p:grpSpPr>
            <a:xfrm>
              <a:off x="3794606" y="3590379"/>
              <a:ext cx="1774210" cy="412504"/>
              <a:chOff x="3727430" y="3689455"/>
              <a:chExt cx="1774210" cy="469167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B89B2B88-AD66-4A6E-8B80-7A25C4CF03B2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9405FC5C-4A56-4C23-93EE-E759046C76CE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C438D851-E991-4ADD-B16B-2EA8B0C2FEE6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4B1FEB70-4274-437F-BDCE-88EED846C3E8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58" name="矩形: 圆角 57">
                <a:extLst>
                  <a:ext uri="{FF2B5EF4-FFF2-40B4-BE49-F238E27FC236}">
                    <a16:creationId xmlns:a16="http://schemas.microsoft.com/office/drawing/2014/main" id="{A67D28D4-837E-4602-908D-15BC9D1CE996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59" name="关键词">
              <a:extLst>
                <a:ext uri="{FF2B5EF4-FFF2-40B4-BE49-F238E27FC236}">
                  <a16:creationId xmlns:a16="http://schemas.microsoft.com/office/drawing/2014/main" id="{DC695435-8FA2-4B9D-BFE3-1DE9632BE3B1}"/>
                </a:ext>
              </a:extLst>
            </p:cNvPr>
            <p:cNvSpPr txBox="1"/>
            <p:nvPr/>
          </p:nvSpPr>
          <p:spPr>
            <a:xfrm>
              <a:off x="4380960" y="3623147"/>
              <a:ext cx="64633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技术</a:t>
              </a:r>
            </a:p>
          </p:txBody>
        </p:sp>
      </p:grpSp>
      <p:grpSp>
        <p:nvGrpSpPr>
          <p:cNvPr id="91" name="Text12">
            <a:extLst>
              <a:ext uri="{FF2B5EF4-FFF2-40B4-BE49-F238E27FC236}">
                <a16:creationId xmlns:a16="http://schemas.microsoft.com/office/drawing/2014/main" id="{B6421DEC-6109-481D-A890-91AC7B607325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3814042" y="3754057"/>
            <a:ext cx="1774210" cy="412504"/>
            <a:chOff x="3794606" y="4151794"/>
            <a:chExt cx="1774210" cy="412504"/>
          </a:xfrm>
          <a:scene3d>
            <a:camera prst="perspectiveRight"/>
            <a:lightRig rig="threePt" dir="t"/>
          </a:scene3d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139D5107-66DE-464A-A38A-E7C81450B770}"/>
                </a:ext>
              </a:extLst>
            </p:cNvPr>
            <p:cNvGrpSpPr/>
            <p:nvPr/>
          </p:nvGrpSpPr>
          <p:grpSpPr>
            <a:xfrm>
              <a:off x="3794606" y="4151794"/>
              <a:ext cx="1774210" cy="412504"/>
              <a:chOff x="3727430" y="3689455"/>
              <a:chExt cx="1774210" cy="469167"/>
            </a:xfrm>
          </p:grpSpPr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97D7904E-F5F3-4E8F-9F64-F7FE19B23822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id="{47DB92C8-14D9-4787-891C-02897F1F09F1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63" name="矩形: 圆角 62">
                <a:extLst>
                  <a:ext uri="{FF2B5EF4-FFF2-40B4-BE49-F238E27FC236}">
                    <a16:creationId xmlns:a16="http://schemas.microsoft.com/office/drawing/2014/main" id="{21565CC8-4F33-4497-976F-705EC4D63ED1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96EE1B25-DE09-4752-83D2-0C468D1D590B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3D1AAA2C-2EBE-493D-B326-1E0B26DA2BD5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66" name="关键词">
              <a:extLst>
                <a:ext uri="{FF2B5EF4-FFF2-40B4-BE49-F238E27FC236}">
                  <a16:creationId xmlns:a16="http://schemas.microsoft.com/office/drawing/2014/main" id="{DEA96D1A-8B9C-4E91-BC7D-3A4CEB6498C0}"/>
                </a:ext>
              </a:extLst>
            </p:cNvPr>
            <p:cNvSpPr txBox="1"/>
            <p:nvPr/>
          </p:nvSpPr>
          <p:spPr>
            <a:xfrm>
              <a:off x="4265544" y="4184662"/>
              <a:ext cx="87716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智能化</a:t>
              </a:r>
            </a:p>
          </p:txBody>
        </p:sp>
      </p:grpSp>
      <p:grpSp>
        <p:nvGrpSpPr>
          <p:cNvPr id="92" name="Text13">
            <a:extLst>
              <a:ext uri="{FF2B5EF4-FFF2-40B4-BE49-F238E27FC236}">
                <a16:creationId xmlns:a16="http://schemas.microsoft.com/office/drawing/2014/main" id="{772E67E8-E3E4-4C73-98AA-FE8F9A3FF91E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3814042" y="4256293"/>
            <a:ext cx="1774210" cy="412504"/>
            <a:chOff x="3794606" y="4713209"/>
            <a:chExt cx="1774210" cy="412504"/>
          </a:xfrm>
          <a:scene3d>
            <a:camera prst="perspectiveRight"/>
            <a:lightRig rig="threePt" dir="t"/>
          </a:scene3d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E6BE895-A708-4310-963D-A741E3609D52}"/>
                </a:ext>
              </a:extLst>
            </p:cNvPr>
            <p:cNvGrpSpPr/>
            <p:nvPr/>
          </p:nvGrpSpPr>
          <p:grpSpPr>
            <a:xfrm>
              <a:off x="3794606" y="4713209"/>
              <a:ext cx="1774210" cy="412504"/>
              <a:chOff x="3727430" y="3689455"/>
              <a:chExt cx="1774210" cy="469167"/>
            </a:xfrm>
          </p:grpSpPr>
          <p:sp>
            <p:nvSpPr>
              <p:cNvPr id="68" name="矩形: 圆角 67">
                <a:extLst>
                  <a:ext uri="{FF2B5EF4-FFF2-40B4-BE49-F238E27FC236}">
                    <a16:creationId xmlns:a16="http://schemas.microsoft.com/office/drawing/2014/main" id="{44C4931A-17C3-4150-A1F4-8F033D343198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A17E2FF1-6BF3-4E0C-8759-32379C50D6C8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99F2216B-1AC2-45BA-89E6-34A7E4584EBB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71" name="矩形: 圆角 70">
                <a:extLst>
                  <a:ext uri="{FF2B5EF4-FFF2-40B4-BE49-F238E27FC236}">
                    <a16:creationId xmlns:a16="http://schemas.microsoft.com/office/drawing/2014/main" id="{889C167A-CE2B-4485-A6AA-4935F5FD6BC1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C5988FF1-1039-4521-AF45-0C73D1F31A9A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73" name="关键词">
              <a:extLst>
                <a:ext uri="{FF2B5EF4-FFF2-40B4-BE49-F238E27FC236}">
                  <a16:creationId xmlns:a16="http://schemas.microsoft.com/office/drawing/2014/main" id="{3DEABD38-4D98-4A0F-A8AA-F50BB678A2D1}"/>
                </a:ext>
              </a:extLst>
            </p:cNvPr>
            <p:cNvSpPr txBox="1"/>
            <p:nvPr/>
          </p:nvSpPr>
          <p:spPr>
            <a:xfrm>
              <a:off x="4150128" y="4746177"/>
              <a:ext cx="110799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智能制造</a:t>
              </a:r>
            </a:p>
          </p:txBody>
        </p:sp>
      </p:grpSp>
      <p:grpSp>
        <p:nvGrpSpPr>
          <p:cNvPr id="93" name="Text14">
            <a:extLst>
              <a:ext uri="{FF2B5EF4-FFF2-40B4-BE49-F238E27FC236}">
                <a16:creationId xmlns:a16="http://schemas.microsoft.com/office/drawing/2014/main" id="{93B4BE3D-2C6E-4911-9247-5CACA4EC0124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3814042" y="4758529"/>
            <a:ext cx="1774210" cy="412504"/>
            <a:chOff x="3794606" y="5274624"/>
            <a:chExt cx="1774210" cy="412504"/>
          </a:xfrm>
          <a:scene3d>
            <a:camera prst="perspectiveRight"/>
            <a:lightRig rig="threePt" dir="t"/>
          </a:scene3d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6263D881-792E-4F5D-BFCA-C562B0FE4A2B}"/>
                </a:ext>
              </a:extLst>
            </p:cNvPr>
            <p:cNvGrpSpPr/>
            <p:nvPr/>
          </p:nvGrpSpPr>
          <p:grpSpPr>
            <a:xfrm>
              <a:off x="3794606" y="5274624"/>
              <a:ext cx="1774210" cy="412504"/>
              <a:chOff x="3727430" y="3689455"/>
              <a:chExt cx="1774210" cy="469167"/>
            </a:xfrm>
          </p:grpSpPr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3D63AF82-4200-47CB-BD8A-391969C2868B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76" name="矩形: 圆角 75">
                <a:extLst>
                  <a:ext uri="{FF2B5EF4-FFF2-40B4-BE49-F238E27FC236}">
                    <a16:creationId xmlns:a16="http://schemas.microsoft.com/office/drawing/2014/main" id="{3C700B5B-E361-4C91-9DCF-63C13C9EBF37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77" name="矩形: 圆角 76">
                <a:extLst>
                  <a:ext uri="{FF2B5EF4-FFF2-40B4-BE49-F238E27FC236}">
                    <a16:creationId xmlns:a16="http://schemas.microsoft.com/office/drawing/2014/main" id="{4468FACB-D061-43B5-91E7-DDA7738BEEF7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F8EC0ADB-B498-4FC5-9E39-291A1C22017F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83589A7D-1D8D-4111-BA10-484DA0903A34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80" name="关键词">
              <a:extLst>
                <a:ext uri="{FF2B5EF4-FFF2-40B4-BE49-F238E27FC236}">
                  <a16:creationId xmlns:a16="http://schemas.microsoft.com/office/drawing/2014/main" id="{1DB44EE5-759C-44E6-9DD9-09720A0717C9}"/>
                </a:ext>
              </a:extLst>
            </p:cNvPr>
            <p:cNvSpPr txBox="1"/>
            <p:nvPr/>
          </p:nvSpPr>
          <p:spPr>
            <a:xfrm>
              <a:off x="4380960" y="5307692"/>
              <a:ext cx="64633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未来</a:t>
              </a:r>
            </a:p>
          </p:txBody>
        </p:sp>
      </p:grpSp>
      <p:grpSp>
        <p:nvGrpSpPr>
          <p:cNvPr id="94" name="Text15">
            <a:extLst>
              <a:ext uri="{FF2B5EF4-FFF2-40B4-BE49-F238E27FC236}">
                <a16:creationId xmlns:a16="http://schemas.microsoft.com/office/drawing/2014/main" id="{020DB5E3-A029-44B2-BF90-F311D8B81272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3814042" y="5260764"/>
            <a:ext cx="1774210" cy="412504"/>
            <a:chOff x="3794606" y="5836038"/>
            <a:chExt cx="1774210" cy="412504"/>
          </a:xfrm>
          <a:scene3d>
            <a:camera prst="perspectiveRight"/>
            <a:lightRig rig="threePt" dir="t"/>
          </a:scene3d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559A2586-258B-451D-8DEA-71871D4BEB14}"/>
                </a:ext>
              </a:extLst>
            </p:cNvPr>
            <p:cNvGrpSpPr/>
            <p:nvPr/>
          </p:nvGrpSpPr>
          <p:grpSpPr>
            <a:xfrm>
              <a:off x="3794606" y="5836038"/>
              <a:ext cx="1774210" cy="412504"/>
              <a:chOff x="3727430" y="3689455"/>
              <a:chExt cx="1774210" cy="469167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794E67E0-AF6A-4F21-9536-B56EC6F40760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83" name="矩形: 圆角 82">
                <a:extLst>
                  <a:ext uri="{FF2B5EF4-FFF2-40B4-BE49-F238E27FC236}">
                    <a16:creationId xmlns:a16="http://schemas.microsoft.com/office/drawing/2014/main" id="{82F253D2-C14D-49D0-8540-C5DE233153AA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84" name="矩形: 圆角 83">
                <a:extLst>
                  <a:ext uri="{FF2B5EF4-FFF2-40B4-BE49-F238E27FC236}">
                    <a16:creationId xmlns:a16="http://schemas.microsoft.com/office/drawing/2014/main" id="{9A72CA00-78EC-4382-8E84-FFA8FE1D924D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85" name="矩形: 圆角 84">
                <a:extLst>
                  <a:ext uri="{FF2B5EF4-FFF2-40B4-BE49-F238E27FC236}">
                    <a16:creationId xmlns:a16="http://schemas.microsoft.com/office/drawing/2014/main" id="{EAE00C67-7D88-496B-90EE-54E4C39F5BBA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86" name="矩形: 圆角 85">
                <a:extLst>
                  <a:ext uri="{FF2B5EF4-FFF2-40B4-BE49-F238E27FC236}">
                    <a16:creationId xmlns:a16="http://schemas.microsoft.com/office/drawing/2014/main" id="{3CB8CE1D-E854-4AB5-9E97-E26DCD8BD7DC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87" name="关键词">
              <a:extLst>
                <a:ext uri="{FF2B5EF4-FFF2-40B4-BE49-F238E27FC236}">
                  <a16:creationId xmlns:a16="http://schemas.microsoft.com/office/drawing/2014/main" id="{CAB3048E-BBA1-42F3-AF99-CCCF9492C1EC}"/>
                </a:ext>
              </a:extLst>
            </p:cNvPr>
            <p:cNvSpPr txBox="1"/>
            <p:nvPr/>
          </p:nvSpPr>
          <p:spPr>
            <a:xfrm>
              <a:off x="4201425" y="5869206"/>
              <a:ext cx="100540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机器学习</a:t>
              </a:r>
            </a:p>
          </p:txBody>
        </p:sp>
      </p:grpSp>
      <p:sp>
        <p:nvSpPr>
          <p:cNvPr id="37" name="Shape7">
            <a:extLst>
              <a:ext uri="{FF2B5EF4-FFF2-40B4-BE49-F238E27FC236}">
                <a16:creationId xmlns:a16="http://schemas.microsoft.com/office/drawing/2014/main" id="{9C72B685-7647-480A-8B28-0909C5D24404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69399" y="2371377"/>
            <a:ext cx="2333372" cy="3575217"/>
          </a:xfrm>
          <a:prstGeom prst="roundRect">
            <a:avLst>
              <a:gd name="adj" fmla="val 3403"/>
            </a:avLst>
          </a:pr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grpSp>
        <p:nvGrpSpPr>
          <p:cNvPr id="222" name="Text16">
            <a:extLst>
              <a:ext uri="{FF2B5EF4-FFF2-40B4-BE49-F238E27FC236}">
                <a16:creationId xmlns:a16="http://schemas.microsoft.com/office/drawing/2014/main" id="{C6895866-5620-4F53-B126-810893969B06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6644342" y="2192054"/>
            <a:ext cx="1774210" cy="467799"/>
            <a:chOff x="3785330" y="2413191"/>
            <a:chExt cx="1774210" cy="467799"/>
          </a:xfrm>
          <a:scene3d>
            <a:camera prst="perspectiveLeft"/>
            <a:lightRig rig="threePt" dir="t"/>
          </a:scene3d>
        </p:grpSpPr>
        <p:sp>
          <p:nvSpPr>
            <p:cNvPr id="271" name="矩形: 圆角 270">
              <a:extLst>
                <a:ext uri="{FF2B5EF4-FFF2-40B4-BE49-F238E27FC236}">
                  <a16:creationId xmlns:a16="http://schemas.microsoft.com/office/drawing/2014/main" id="{40D8AC52-594F-454B-85F8-829F0C12C5EE}"/>
                </a:ext>
              </a:extLst>
            </p:cNvPr>
            <p:cNvSpPr/>
            <p:nvPr/>
          </p:nvSpPr>
          <p:spPr>
            <a:xfrm>
              <a:off x="3785330" y="2416100"/>
              <a:ext cx="1764934" cy="464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POSans M"/>
                <a:ea typeface="OPPOSans M"/>
                <a:cs typeface="+mn-cs"/>
              </a:endParaRPr>
            </a:p>
          </p:txBody>
        </p:sp>
        <p:sp>
          <p:nvSpPr>
            <p:cNvPr id="272" name="矩形: 圆角 271">
              <a:extLst>
                <a:ext uri="{FF2B5EF4-FFF2-40B4-BE49-F238E27FC236}">
                  <a16:creationId xmlns:a16="http://schemas.microsoft.com/office/drawing/2014/main" id="{F05FE003-7A4C-40F6-B1EF-BBCB5D7D85F5}"/>
                </a:ext>
              </a:extLst>
            </p:cNvPr>
            <p:cNvSpPr/>
            <p:nvPr/>
          </p:nvSpPr>
          <p:spPr>
            <a:xfrm>
              <a:off x="3794606" y="2413191"/>
              <a:ext cx="1764934" cy="464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35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POSans M"/>
                <a:ea typeface="OPPOSans M"/>
                <a:cs typeface="+mn-cs"/>
              </a:endParaRPr>
            </a:p>
          </p:txBody>
        </p:sp>
        <p:sp>
          <p:nvSpPr>
            <p:cNvPr id="273" name="关键词">
              <a:extLst>
                <a:ext uri="{FF2B5EF4-FFF2-40B4-BE49-F238E27FC236}">
                  <a16:creationId xmlns:a16="http://schemas.microsoft.com/office/drawing/2014/main" id="{4A160ADA-9F8C-41F6-A07C-D69CF869AA63}"/>
                </a:ext>
              </a:extLst>
            </p:cNvPr>
            <p:cNvSpPr txBox="1"/>
            <p:nvPr/>
          </p:nvSpPr>
          <p:spPr>
            <a:xfrm>
              <a:off x="4261734" y="2464854"/>
              <a:ext cx="830676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设计</a:t>
              </a:r>
            </a:p>
          </p:txBody>
        </p:sp>
      </p:grpSp>
      <p:grpSp>
        <p:nvGrpSpPr>
          <p:cNvPr id="223" name="Text17">
            <a:extLst>
              <a:ext uri="{FF2B5EF4-FFF2-40B4-BE49-F238E27FC236}">
                <a16:creationId xmlns:a16="http://schemas.microsoft.com/office/drawing/2014/main" id="{25ECF810-F959-4011-B7BC-1C3D1CD99B4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6653618" y="2749585"/>
            <a:ext cx="1774210" cy="412504"/>
            <a:chOff x="3794606" y="3028964"/>
            <a:chExt cx="1774210" cy="412504"/>
          </a:xfrm>
          <a:scene3d>
            <a:camera prst="perspectiveLeft"/>
            <a:lightRig rig="threePt" dir="t"/>
          </a:scene3d>
        </p:grpSpPr>
        <p:grpSp>
          <p:nvGrpSpPr>
            <p:cNvPr id="264" name="组合 263">
              <a:extLst>
                <a:ext uri="{FF2B5EF4-FFF2-40B4-BE49-F238E27FC236}">
                  <a16:creationId xmlns:a16="http://schemas.microsoft.com/office/drawing/2014/main" id="{AD931B3F-8D53-41FC-BDA2-F6F2CDF7A857}"/>
                </a:ext>
              </a:extLst>
            </p:cNvPr>
            <p:cNvGrpSpPr/>
            <p:nvPr/>
          </p:nvGrpSpPr>
          <p:grpSpPr>
            <a:xfrm>
              <a:off x="3794606" y="3028964"/>
              <a:ext cx="1774210" cy="412504"/>
              <a:chOff x="3727430" y="3689455"/>
              <a:chExt cx="1774210" cy="469167"/>
            </a:xfrm>
          </p:grpSpPr>
          <p:sp>
            <p:nvSpPr>
              <p:cNvPr id="266" name="矩形: 圆角 265">
                <a:extLst>
                  <a:ext uri="{FF2B5EF4-FFF2-40B4-BE49-F238E27FC236}">
                    <a16:creationId xmlns:a16="http://schemas.microsoft.com/office/drawing/2014/main" id="{85A94169-0448-4354-A780-B4FDF6141A5C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67" name="矩形: 圆角 266">
                <a:extLst>
                  <a:ext uri="{FF2B5EF4-FFF2-40B4-BE49-F238E27FC236}">
                    <a16:creationId xmlns:a16="http://schemas.microsoft.com/office/drawing/2014/main" id="{12EF48E9-2F82-4112-87CC-CFAF8AEE1247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68" name="矩形: 圆角 267">
                <a:extLst>
                  <a:ext uri="{FF2B5EF4-FFF2-40B4-BE49-F238E27FC236}">
                    <a16:creationId xmlns:a16="http://schemas.microsoft.com/office/drawing/2014/main" id="{7A41F5ED-AB0E-4A7F-8F07-935649ADFFBB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69" name="矩形: 圆角 268">
                <a:extLst>
                  <a:ext uri="{FF2B5EF4-FFF2-40B4-BE49-F238E27FC236}">
                    <a16:creationId xmlns:a16="http://schemas.microsoft.com/office/drawing/2014/main" id="{E6DF641A-4C54-400B-BE00-C70B3D11DAEC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70" name="矩形: 圆角 269">
                <a:extLst>
                  <a:ext uri="{FF2B5EF4-FFF2-40B4-BE49-F238E27FC236}">
                    <a16:creationId xmlns:a16="http://schemas.microsoft.com/office/drawing/2014/main" id="{9491B482-3EA5-4D85-BF39-01A873D99EE0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65" name="关键词">
              <a:extLst>
                <a:ext uri="{FF2B5EF4-FFF2-40B4-BE49-F238E27FC236}">
                  <a16:creationId xmlns:a16="http://schemas.microsoft.com/office/drawing/2014/main" id="{C6DA9FD2-70A5-43E6-8224-A4ADD6211C23}"/>
                </a:ext>
              </a:extLst>
            </p:cNvPr>
            <p:cNvSpPr txBox="1"/>
            <p:nvPr/>
          </p:nvSpPr>
          <p:spPr>
            <a:xfrm>
              <a:off x="4337679" y="3061632"/>
              <a:ext cx="73289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审美</a:t>
              </a:r>
            </a:p>
          </p:txBody>
        </p:sp>
      </p:grpSp>
      <p:grpSp>
        <p:nvGrpSpPr>
          <p:cNvPr id="224" name="Text18">
            <a:extLst>
              <a:ext uri="{FF2B5EF4-FFF2-40B4-BE49-F238E27FC236}">
                <a16:creationId xmlns:a16="http://schemas.microsoft.com/office/drawing/2014/main" id="{E2179B11-AF78-4A91-9F87-48542C481A77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6653618" y="3251821"/>
            <a:ext cx="1774210" cy="412504"/>
            <a:chOff x="3794606" y="3590379"/>
            <a:chExt cx="1774210" cy="412504"/>
          </a:xfrm>
          <a:scene3d>
            <a:camera prst="perspectiveLeft"/>
            <a:lightRig rig="threePt" dir="t"/>
          </a:scene3d>
        </p:grpSpPr>
        <p:grpSp>
          <p:nvGrpSpPr>
            <p:cNvPr id="257" name="组合 256">
              <a:extLst>
                <a:ext uri="{FF2B5EF4-FFF2-40B4-BE49-F238E27FC236}">
                  <a16:creationId xmlns:a16="http://schemas.microsoft.com/office/drawing/2014/main" id="{04A6060F-4779-4BA5-A5C6-F40020DFFF1E}"/>
                </a:ext>
              </a:extLst>
            </p:cNvPr>
            <p:cNvGrpSpPr/>
            <p:nvPr/>
          </p:nvGrpSpPr>
          <p:grpSpPr>
            <a:xfrm>
              <a:off x="3794606" y="3590379"/>
              <a:ext cx="1774210" cy="412504"/>
              <a:chOff x="3727430" y="3689455"/>
              <a:chExt cx="1774210" cy="469167"/>
            </a:xfrm>
          </p:grpSpPr>
          <p:sp>
            <p:nvSpPr>
              <p:cNvPr id="259" name="矩形: 圆角 258">
                <a:extLst>
                  <a:ext uri="{FF2B5EF4-FFF2-40B4-BE49-F238E27FC236}">
                    <a16:creationId xmlns:a16="http://schemas.microsoft.com/office/drawing/2014/main" id="{55089399-9362-4669-B13F-45453D6794C9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60" name="矩形: 圆角 259">
                <a:extLst>
                  <a:ext uri="{FF2B5EF4-FFF2-40B4-BE49-F238E27FC236}">
                    <a16:creationId xmlns:a16="http://schemas.microsoft.com/office/drawing/2014/main" id="{C47C35A4-AAC9-4818-8F97-87E8F67B6E30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61" name="矩形: 圆角 260">
                <a:extLst>
                  <a:ext uri="{FF2B5EF4-FFF2-40B4-BE49-F238E27FC236}">
                    <a16:creationId xmlns:a16="http://schemas.microsoft.com/office/drawing/2014/main" id="{458D74E9-C35F-4823-BA42-BC92C904E9AA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62" name="矩形: 圆角 261">
                <a:extLst>
                  <a:ext uri="{FF2B5EF4-FFF2-40B4-BE49-F238E27FC236}">
                    <a16:creationId xmlns:a16="http://schemas.microsoft.com/office/drawing/2014/main" id="{A1960729-2A16-41BE-BBB4-791B61204E66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63" name="矩形: 圆角 262">
                <a:extLst>
                  <a:ext uri="{FF2B5EF4-FFF2-40B4-BE49-F238E27FC236}">
                    <a16:creationId xmlns:a16="http://schemas.microsoft.com/office/drawing/2014/main" id="{0AC39082-C4B5-4978-B948-0C4376D3B5C4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58" name="关键词">
              <a:extLst>
                <a:ext uri="{FF2B5EF4-FFF2-40B4-BE49-F238E27FC236}">
                  <a16:creationId xmlns:a16="http://schemas.microsoft.com/office/drawing/2014/main" id="{9B3DCEA8-B37B-4B21-96EB-600D39426F9C}"/>
                </a:ext>
              </a:extLst>
            </p:cNvPr>
            <p:cNvSpPr txBox="1"/>
            <p:nvPr/>
          </p:nvSpPr>
          <p:spPr>
            <a:xfrm>
              <a:off x="4337679" y="3623147"/>
              <a:ext cx="73289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风格</a:t>
              </a:r>
            </a:p>
          </p:txBody>
        </p:sp>
      </p:grpSp>
      <p:grpSp>
        <p:nvGrpSpPr>
          <p:cNvPr id="225" name="Text19">
            <a:extLst>
              <a:ext uri="{FF2B5EF4-FFF2-40B4-BE49-F238E27FC236}">
                <a16:creationId xmlns:a16="http://schemas.microsoft.com/office/drawing/2014/main" id="{66467A51-AEFB-4F65-8749-3D32E485FB9F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6653618" y="3754057"/>
            <a:ext cx="1774210" cy="412504"/>
            <a:chOff x="3794606" y="4151794"/>
            <a:chExt cx="1774210" cy="412504"/>
          </a:xfrm>
          <a:scene3d>
            <a:camera prst="perspectiveLeft"/>
            <a:lightRig rig="threePt" dir="t"/>
          </a:scene3d>
        </p:grpSpPr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5A663446-1972-4700-A62A-4F54AA8179D3}"/>
                </a:ext>
              </a:extLst>
            </p:cNvPr>
            <p:cNvGrpSpPr/>
            <p:nvPr/>
          </p:nvGrpSpPr>
          <p:grpSpPr>
            <a:xfrm>
              <a:off x="3794606" y="4151794"/>
              <a:ext cx="1774210" cy="412504"/>
              <a:chOff x="3727430" y="3689455"/>
              <a:chExt cx="1774210" cy="469167"/>
            </a:xfrm>
          </p:grpSpPr>
          <p:sp>
            <p:nvSpPr>
              <p:cNvPr id="252" name="矩形: 圆角 251">
                <a:extLst>
                  <a:ext uri="{FF2B5EF4-FFF2-40B4-BE49-F238E27FC236}">
                    <a16:creationId xmlns:a16="http://schemas.microsoft.com/office/drawing/2014/main" id="{2EE4CCD6-51A7-486C-8B1D-A70D24030CB5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53" name="矩形: 圆角 252">
                <a:extLst>
                  <a:ext uri="{FF2B5EF4-FFF2-40B4-BE49-F238E27FC236}">
                    <a16:creationId xmlns:a16="http://schemas.microsoft.com/office/drawing/2014/main" id="{0389ABBD-5F9C-4748-8468-9728D1A9F8AD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54" name="矩形: 圆角 253">
                <a:extLst>
                  <a:ext uri="{FF2B5EF4-FFF2-40B4-BE49-F238E27FC236}">
                    <a16:creationId xmlns:a16="http://schemas.microsoft.com/office/drawing/2014/main" id="{557713C4-1375-43C9-B83C-0F003489F7FA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55" name="矩形: 圆角 254">
                <a:extLst>
                  <a:ext uri="{FF2B5EF4-FFF2-40B4-BE49-F238E27FC236}">
                    <a16:creationId xmlns:a16="http://schemas.microsoft.com/office/drawing/2014/main" id="{FCF82F13-EC97-49A4-920A-8E1A99FBFAA0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56" name="矩形: 圆角 255">
                <a:extLst>
                  <a:ext uri="{FF2B5EF4-FFF2-40B4-BE49-F238E27FC236}">
                    <a16:creationId xmlns:a16="http://schemas.microsoft.com/office/drawing/2014/main" id="{A4797189-F12B-4579-866E-41B8E7DBA3DE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51" name="关键词">
              <a:extLst>
                <a:ext uri="{FF2B5EF4-FFF2-40B4-BE49-F238E27FC236}">
                  <a16:creationId xmlns:a16="http://schemas.microsoft.com/office/drawing/2014/main" id="{B8199DF2-B256-4BF4-97C2-11EB2A79927A}"/>
                </a:ext>
              </a:extLst>
            </p:cNvPr>
            <p:cNvSpPr txBox="1"/>
            <p:nvPr/>
          </p:nvSpPr>
          <p:spPr>
            <a:xfrm>
              <a:off x="4337679" y="4184662"/>
              <a:ext cx="73289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设计</a:t>
              </a:r>
            </a:p>
          </p:txBody>
        </p:sp>
      </p:grpSp>
      <p:grpSp>
        <p:nvGrpSpPr>
          <p:cNvPr id="226" name="Text20">
            <a:extLst>
              <a:ext uri="{FF2B5EF4-FFF2-40B4-BE49-F238E27FC236}">
                <a16:creationId xmlns:a16="http://schemas.microsoft.com/office/drawing/2014/main" id="{81395291-B24B-47DC-B09C-0646FEC3E0B8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6653618" y="4256293"/>
            <a:ext cx="1774210" cy="412504"/>
            <a:chOff x="3794606" y="4713209"/>
            <a:chExt cx="1774210" cy="412504"/>
          </a:xfrm>
          <a:scene3d>
            <a:camera prst="perspectiveLeft"/>
            <a:lightRig rig="threePt" dir="t"/>
          </a:scene3d>
        </p:grpSpPr>
        <p:grpSp>
          <p:nvGrpSpPr>
            <p:cNvPr id="243" name="组合 242">
              <a:extLst>
                <a:ext uri="{FF2B5EF4-FFF2-40B4-BE49-F238E27FC236}">
                  <a16:creationId xmlns:a16="http://schemas.microsoft.com/office/drawing/2014/main" id="{A4ED1605-2592-400F-A85D-9D73CDFA47E3}"/>
                </a:ext>
              </a:extLst>
            </p:cNvPr>
            <p:cNvGrpSpPr/>
            <p:nvPr/>
          </p:nvGrpSpPr>
          <p:grpSpPr>
            <a:xfrm>
              <a:off x="3794606" y="4713209"/>
              <a:ext cx="1774210" cy="412504"/>
              <a:chOff x="3727430" y="3689455"/>
              <a:chExt cx="1774210" cy="469167"/>
            </a:xfrm>
          </p:grpSpPr>
          <p:sp>
            <p:nvSpPr>
              <p:cNvPr id="245" name="矩形: 圆角 244">
                <a:extLst>
                  <a:ext uri="{FF2B5EF4-FFF2-40B4-BE49-F238E27FC236}">
                    <a16:creationId xmlns:a16="http://schemas.microsoft.com/office/drawing/2014/main" id="{770125A4-60C3-41B5-9485-CC80299D6984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46" name="矩形: 圆角 245">
                <a:extLst>
                  <a:ext uri="{FF2B5EF4-FFF2-40B4-BE49-F238E27FC236}">
                    <a16:creationId xmlns:a16="http://schemas.microsoft.com/office/drawing/2014/main" id="{3DA5BDCC-9834-4329-99FE-F8EF3C1EC4C6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47" name="矩形: 圆角 246">
                <a:extLst>
                  <a:ext uri="{FF2B5EF4-FFF2-40B4-BE49-F238E27FC236}">
                    <a16:creationId xmlns:a16="http://schemas.microsoft.com/office/drawing/2014/main" id="{4AE84D8B-1FFA-400D-A819-BAA204344599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48" name="矩形: 圆角 247">
                <a:extLst>
                  <a:ext uri="{FF2B5EF4-FFF2-40B4-BE49-F238E27FC236}">
                    <a16:creationId xmlns:a16="http://schemas.microsoft.com/office/drawing/2014/main" id="{D0A4CC0A-1715-4165-A3A3-4FD1E5A1FDFC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49" name="矩形: 圆角 248">
                <a:extLst>
                  <a:ext uri="{FF2B5EF4-FFF2-40B4-BE49-F238E27FC236}">
                    <a16:creationId xmlns:a16="http://schemas.microsoft.com/office/drawing/2014/main" id="{983DB92D-6A6B-43FC-95A7-0552FBE90198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44" name="关键词">
              <a:extLst>
                <a:ext uri="{FF2B5EF4-FFF2-40B4-BE49-F238E27FC236}">
                  <a16:creationId xmlns:a16="http://schemas.microsoft.com/office/drawing/2014/main" id="{EA33C0DA-9F2C-44CD-A7C3-5EFCDAF62443}"/>
                </a:ext>
              </a:extLst>
            </p:cNvPr>
            <p:cNvSpPr txBox="1"/>
            <p:nvPr/>
          </p:nvSpPr>
          <p:spPr>
            <a:xfrm>
              <a:off x="4222263" y="4746177"/>
              <a:ext cx="96372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想象力</a:t>
              </a:r>
            </a:p>
          </p:txBody>
        </p:sp>
      </p:grpSp>
      <p:grpSp>
        <p:nvGrpSpPr>
          <p:cNvPr id="227" name="Text21">
            <a:extLst>
              <a:ext uri="{FF2B5EF4-FFF2-40B4-BE49-F238E27FC236}">
                <a16:creationId xmlns:a16="http://schemas.microsoft.com/office/drawing/2014/main" id="{94627725-84AC-4FE8-A419-30A699C3CCAB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6653618" y="4758529"/>
            <a:ext cx="1774210" cy="412504"/>
            <a:chOff x="3794606" y="5274624"/>
            <a:chExt cx="1774210" cy="412504"/>
          </a:xfrm>
          <a:scene3d>
            <a:camera prst="perspectiveLeft"/>
            <a:lightRig rig="threePt" dir="t"/>
          </a:scene3d>
        </p:grpSpPr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A4E55DF8-C7F3-4F03-8F1F-0E0628390B90}"/>
                </a:ext>
              </a:extLst>
            </p:cNvPr>
            <p:cNvGrpSpPr/>
            <p:nvPr/>
          </p:nvGrpSpPr>
          <p:grpSpPr>
            <a:xfrm>
              <a:off x="3794606" y="5274624"/>
              <a:ext cx="1774210" cy="412504"/>
              <a:chOff x="3727430" y="3689455"/>
              <a:chExt cx="1774210" cy="469167"/>
            </a:xfrm>
          </p:grpSpPr>
          <p:sp>
            <p:nvSpPr>
              <p:cNvPr id="238" name="矩形: 圆角 237">
                <a:extLst>
                  <a:ext uri="{FF2B5EF4-FFF2-40B4-BE49-F238E27FC236}">
                    <a16:creationId xmlns:a16="http://schemas.microsoft.com/office/drawing/2014/main" id="{FA65F7F4-9D8C-487C-8318-2AF2897415D8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39" name="矩形: 圆角 238">
                <a:extLst>
                  <a:ext uri="{FF2B5EF4-FFF2-40B4-BE49-F238E27FC236}">
                    <a16:creationId xmlns:a16="http://schemas.microsoft.com/office/drawing/2014/main" id="{54B482A5-DB0B-4E93-9944-A02F0185A946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40" name="矩形: 圆角 239">
                <a:extLst>
                  <a:ext uri="{FF2B5EF4-FFF2-40B4-BE49-F238E27FC236}">
                    <a16:creationId xmlns:a16="http://schemas.microsoft.com/office/drawing/2014/main" id="{486D005B-74B2-458C-94BF-3F18AA60B03F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41" name="矩形: 圆角 240">
                <a:extLst>
                  <a:ext uri="{FF2B5EF4-FFF2-40B4-BE49-F238E27FC236}">
                    <a16:creationId xmlns:a16="http://schemas.microsoft.com/office/drawing/2014/main" id="{442F1897-C62E-4E95-B0B6-C61CCFF7C495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42" name="矩形: 圆角 241">
                <a:extLst>
                  <a:ext uri="{FF2B5EF4-FFF2-40B4-BE49-F238E27FC236}">
                    <a16:creationId xmlns:a16="http://schemas.microsoft.com/office/drawing/2014/main" id="{F800EAE8-94E3-4F11-BA84-77E782FF124E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37" name="关键词">
              <a:extLst>
                <a:ext uri="{FF2B5EF4-FFF2-40B4-BE49-F238E27FC236}">
                  <a16:creationId xmlns:a16="http://schemas.microsoft.com/office/drawing/2014/main" id="{66EB6CC9-C734-41EE-A3FC-DF3B248356AD}"/>
                </a:ext>
              </a:extLst>
            </p:cNvPr>
            <p:cNvSpPr txBox="1"/>
            <p:nvPr/>
          </p:nvSpPr>
          <p:spPr>
            <a:xfrm>
              <a:off x="4337679" y="5307692"/>
              <a:ext cx="73289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设计</a:t>
              </a:r>
            </a:p>
          </p:txBody>
        </p:sp>
      </p:grpSp>
      <p:grpSp>
        <p:nvGrpSpPr>
          <p:cNvPr id="228" name="Text22">
            <a:extLst>
              <a:ext uri="{FF2B5EF4-FFF2-40B4-BE49-F238E27FC236}">
                <a16:creationId xmlns:a16="http://schemas.microsoft.com/office/drawing/2014/main" id="{D0838436-4839-4E34-ABB8-68426056544C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>
            <a:off x="6653618" y="5260764"/>
            <a:ext cx="1774210" cy="412504"/>
            <a:chOff x="3794606" y="5836038"/>
            <a:chExt cx="1774210" cy="412504"/>
          </a:xfrm>
          <a:scene3d>
            <a:camera prst="perspectiveLeft"/>
            <a:lightRig rig="threePt" dir="t"/>
          </a:scene3d>
        </p:grpSpPr>
        <p:grpSp>
          <p:nvGrpSpPr>
            <p:cNvPr id="229" name="组合 228">
              <a:extLst>
                <a:ext uri="{FF2B5EF4-FFF2-40B4-BE49-F238E27FC236}">
                  <a16:creationId xmlns:a16="http://schemas.microsoft.com/office/drawing/2014/main" id="{EAE088A7-DBBD-4600-AF6C-953109368C9D}"/>
                </a:ext>
              </a:extLst>
            </p:cNvPr>
            <p:cNvGrpSpPr/>
            <p:nvPr/>
          </p:nvGrpSpPr>
          <p:grpSpPr>
            <a:xfrm>
              <a:off x="3794606" y="5836038"/>
              <a:ext cx="1774210" cy="412504"/>
              <a:chOff x="3727430" y="3689455"/>
              <a:chExt cx="1774210" cy="469167"/>
            </a:xfrm>
          </p:grpSpPr>
          <p:sp>
            <p:nvSpPr>
              <p:cNvPr id="231" name="矩形: 圆角 230">
                <a:extLst>
                  <a:ext uri="{FF2B5EF4-FFF2-40B4-BE49-F238E27FC236}">
                    <a16:creationId xmlns:a16="http://schemas.microsoft.com/office/drawing/2014/main" id="{3EBC51D8-5ED9-4242-BE63-AAB7460A08B6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32" name="矩形: 圆角 231">
                <a:extLst>
                  <a:ext uri="{FF2B5EF4-FFF2-40B4-BE49-F238E27FC236}">
                    <a16:creationId xmlns:a16="http://schemas.microsoft.com/office/drawing/2014/main" id="{24EBD783-4185-4FB7-B42D-8CF6D74D000B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33" name="矩形: 圆角 232">
                <a:extLst>
                  <a:ext uri="{FF2B5EF4-FFF2-40B4-BE49-F238E27FC236}">
                    <a16:creationId xmlns:a16="http://schemas.microsoft.com/office/drawing/2014/main" id="{313FD63A-5A2B-472B-93E3-6089956F3B46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34" name="矩形: 圆角 233">
                <a:extLst>
                  <a:ext uri="{FF2B5EF4-FFF2-40B4-BE49-F238E27FC236}">
                    <a16:creationId xmlns:a16="http://schemas.microsoft.com/office/drawing/2014/main" id="{931A1F4D-9F3E-438D-A04F-26419CD1FFB7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35" name="矩形: 圆角 234">
                <a:extLst>
                  <a:ext uri="{FF2B5EF4-FFF2-40B4-BE49-F238E27FC236}">
                    <a16:creationId xmlns:a16="http://schemas.microsoft.com/office/drawing/2014/main" id="{D269646E-D2C9-4313-945F-C272A8855E24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30" name="关键词">
              <a:extLst>
                <a:ext uri="{FF2B5EF4-FFF2-40B4-BE49-F238E27FC236}">
                  <a16:creationId xmlns:a16="http://schemas.microsoft.com/office/drawing/2014/main" id="{9B134C8E-181C-48FD-9C94-8A2C365F92D9}"/>
                </a:ext>
              </a:extLst>
            </p:cNvPr>
            <p:cNvSpPr txBox="1"/>
            <p:nvPr/>
          </p:nvSpPr>
          <p:spPr>
            <a:xfrm>
              <a:off x="4376152" y="5869206"/>
              <a:ext cx="65594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创意</a:t>
              </a:r>
            </a:p>
          </p:txBody>
        </p:sp>
      </p:grpSp>
      <p:sp>
        <p:nvSpPr>
          <p:cNvPr id="39" name="Shape8">
            <a:extLst>
              <a:ext uri="{FF2B5EF4-FFF2-40B4-BE49-F238E27FC236}">
                <a16:creationId xmlns:a16="http://schemas.microsoft.com/office/drawing/2014/main" id="{5B3F1482-89C3-4E9F-B64A-C176D36D9082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170876" y="2056452"/>
            <a:ext cx="2333372" cy="4151308"/>
          </a:xfrm>
          <a:prstGeom prst="roundRect">
            <a:avLst>
              <a:gd name="adj" fmla="val 3403"/>
            </a:avLst>
          </a:prstGeom>
          <a:gradFill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scene3d>
            <a:camera prst="perspectiveRight" fov="6000000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grpSp>
        <p:nvGrpSpPr>
          <p:cNvPr id="275" name="Text23">
            <a:extLst>
              <a:ext uri="{FF2B5EF4-FFF2-40B4-BE49-F238E27FC236}">
                <a16:creationId xmlns:a16="http://schemas.microsoft.com/office/drawing/2014/main" id="{7A81AFD0-E2CF-4109-89F0-5404C800254D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9505814" y="1887821"/>
            <a:ext cx="1774210" cy="467799"/>
            <a:chOff x="3785330" y="2413191"/>
            <a:chExt cx="1774210" cy="467799"/>
          </a:xfrm>
          <a:scene3d>
            <a:camera prst="perspectiveLeft" fov="6000000">
              <a:rot lat="0" lon="1200000" rev="180000"/>
            </a:camera>
            <a:lightRig rig="threePt" dir="t"/>
          </a:scene3d>
        </p:grpSpPr>
        <p:sp>
          <p:nvSpPr>
            <p:cNvPr id="332" name="矩形: 圆角 331">
              <a:extLst>
                <a:ext uri="{FF2B5EF4-FFF2-40B4-BE49-F238E27FC236}">
                  <a16:creationId xmlns:a16="http://schemas.microsoft.com/office/drawing/2014/main" id="{650B504B-FE7B-408E-AA7A-43703ED95C70}"/>
                </a:ext>
              </a:extLst>
            </p:cNvPr>
            <p:cNvSpPr/>
            <p:nvPr/>
          </p:nvSpPr>
          <p:spPr>
            <a:xfrm>
              <a:off x="3785330" y="2416100"/>
              <a:ext cx="1764934" cy="464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POSans M"/>
                <a:ea typeface="OPPOSans M"/>
                <a:cs typeface="+mn-cs"/>
              </a:endParaRPr>
            </a:p>
          </p:txBody>
        </p:sp>
        <p:sp>
          <p:nvSpPr>
            <p:cNvPr id="333" name="矩形: 圆角 332">
              <a:extLst>
                <a:ext uri="{FF2B5EF4-FFF2-40B4-BE49-F238E27FC236}">
                  <a16:creationId xmlns:a16="http://schemas.microsoft.com/office/drawing/2014/main" id="{FE5F6971-FC4C-44A7-9617-A79F7B9A16F9}"/>
                </a:ext>
              </a:extLst>
            </p:cNvPr>
            <p:cNvSpPr/>
            <p:nvPr/>
          </p:nvSpPr>
          <p:spPr>
            <a:xfrm>
              <a:off x="3794606" y="2413191"/>
              <a:ext cx="1764934" cy="464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35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Franklin Gothic Book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POSans M"/>
                <a:ea typeface="OPPOSans M"/>
                <a:cs typeface="+mn-cs"/>
              </a:endParaRPr>
            </a:p>
          </p:txBody>
        </p:sp>
        <p:sp>
          <p:nvSpPr>
            <p:cNvPr id="334" name="关键词">
              <a:extLst>
                <a:ext uri="{FF2B5EF4-FFF2-40B4-BE49-F238E27FC236}">
                  <a16:creationId xmlns:a16="http://schemas.microsoft.com/office/drawing/2014/main" id="{E22DA99C-E32B-4397-B99C-29AECF3396FC}"/>
                </a:ext>
              </a:extLst>
            </p:cNvPr>
            <p:cNvSpPr txBox="1"/>
            <p:nvPr/>
          </p:nvSpPr>
          <p:spPr>
            <a:xfrm>
              <a:off x="3992428" y="2464854"/>
              <a:ext cx="1369286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模型训练</a:t>
              </a:r>
            </a:p>
          </p:txBody>
        </p:sp>
      </p:grpSp>
      <p:grpSp>
        <p:nvGrpSpPr>
          <p:cNvPr id="276" name="Text24">
            <a:extLst>
              <a:ext uri="{FF2B5EF4-FFF2-40B4-BE49-F238E27FC236}">
                <a16:creationId xmlns:a16="http://schemas.microsoft.com/office/drawing/2014/main" id="{FB139EE3-CFDE-4B18-BF2C-0A328F199C2E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9515090" y="2444083"/>
            <a:ext cx="1774210" cy="412504"/>
            <a:chOff x="3794606" y="3028964"/>
            <a:chExt cx="1774210" cy="412504"/>
          </a:xfrm>
          <a:scene3d>
            <a:camera prst="perspectiveLeft" fov="6000000">
              <a:rot lat="0" lon="1200000" rev="120000"/>
            </a:camera>
            <a:lightRig rig="threePt" dir="t"/>
          </a:scene3d>
        </p:grpSpPr>
        <p:grpSp>
          <p:nvGrpSpPr>
            <p:cNvPr id="325" name="组合 324">
              <a:extLst>
                <a:ext uri="{FF2B5EF4-FFF2-40B4-BE49-F238E27FC236}">
                  <a16:creationId xmlns:a16="http://schemas.microsoft.com/office/drawing/2014/main" id="{F85C048A-49DB-40CF-8136-48EE94EA3751}"/>
                </a:ext>
              </a:extLst>
            </p:cNvPr>
            <p:cNvGrpSpPr/>
            <p:nvPr/>
          </p:nvGrpSpPr>
          <p:grpSpPr>
            <a:xfrm>
              <a:off x="3794606" y="3028964"/>
              <a:ext cx="1774210" cy="412504"/>
              <a:chOff x="3727430" y="3689455"/>
              <a:chExt cx="1774210" cy="469167"/>
            </a:xfrm>
          </p:grpSpPr>
          <p:sp>
            <p:nvSpPr>
              <p:cNvPr id="327" name="矩形: 圆角 326">
                <a:extLst>
                  <a:ext uri="{FF2B5EF4-FFF2-40B4-BE49-F238E27FC236}">
                    <a16:creationId xmlns:a16="http://schemas.microsoft.com/office/drawing/2014/main" id="{70DB1FBB-6CAE-4A94-A0F6-4618CCA62E5C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28" name="矩形: 圆角 327">
                <a:extLst>
                  <a:ext uri="{FF2B5EF4-FFF2-40B4-BE49-F238E27FC236}">
                    <a16:creationId xmlns:a16="http://schemas.microsoft.com/office/drawing/2014/main" id="{CF93285C-5EC5-439B-8529-FBE8BFB1378A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29" name="矩形: 圆角 328">
                <a:extLst>
                  <a:ext uri="{FF2B5EF4-FFF2-40B4-BE49-F238E27FC236}">
                    <a16:creationId xmlns:a16="http://schemas.microsoft.com/office/drawing/2014/main" id="{33A3EB06-7CAA-4A73-8E24-9019B40E3F49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29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30" name="矩形: 圆角 329">
                <a:extLst>
                  <a:ext uri="{FF2B5EF4-FFF2-40B4-BE49-F238E27FC236}">
                    <a16:creationId xmlns:a16="http://schemas.microsoft.com/office/drawing/2014/main" id="{C3BDFD8D-890E-4A53-9EA0-5A4214D54641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31" name="矩形: 圆角 330">
                <a:extLst>
                  <a:ext uri="{FF2B5EF4-FFF2-40B4-BE49-F238E27FC236}">
                    <a16:creationId xmlns:a16="http://schemas.microsoft.com/office/drawing/2014/main" id="{E738B719-0016-4418-AC7B-4BEEE4BC3139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326" name="关键词">
              <a:extLst>
                <a:ext uri="{FF2B5EF4-FFF2-40B4-BE49-F238E27FC236}">
                  <a16:creationId xmlns:a16="http://schemas.microsoft.com/office/drawing/2014/main" id="{A4117D59-BBE5-4D65-9151-48E53A492F7B}"/>
                </a:ext>
              </a:extLst>
            </p:cNvPr>
            <p:cNvSpPr txBox="1"/>
            <p:nvPr/>
          </p:nvSpPr>
          <p:spPr>
            <a:xfrm>
              <a:off x="4106846" y="3061632"/>
              <a:ext cx="119455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强化学习</a:t>
              </a:r>
            </a:p>
          </p:txBody>
        </p:sp>
      </p:grpSp>
      <p:grpSp>
        <p:nvGrpSpPr>
          <p:cNvPr id="277" name="Text25">
            <a:extLst>
              <a:ext uri="{FF2B5EF4-FFF2-40B4-BE49-F238E27FC236}">
                <a16:creationId xmlns:a16="http://schemas.microsoft.com/office/drawing/2014/main" id="{C262AEEA-5B93-446D-A7BA-3E4480370458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9515090" y="2945050"/>
            <a:ext cx="1774210" cy="412504"/>
            <a:chOff x="3794606" y="3590379"/>
            <a:chExt cx="1774210" cy="412504"/>
          </a:xfrm>
          <a:scene3d>
            <a:camera prst="perspectiveLeft" fov="6000000">
              <a:rot lat="0" lon="1200000" rev="120000"/>
            </a:camera>
            <a:lightRig rig="threePt" dir="t"/>
          </a:scene3d>
        </p:grpSpPr>
        <p:grpSp>
          <p:nvGrpSpPr>
            <p:cNvPr id="318" name="组合 317">
              <a:extLst>
                <a:ext uri="{FF2B5EF4-FFF2-40B4-BE49-F238E27FC236}">
                  <a16:creationId xmlns:a16="http://schemas.microsoft.com/office/drawing/2014/main" id="{4A721D23-4F78-4E73-B325-3B6D3DB03159}"/>
                </a:ext>
              </a:extLst>
            </p:cNvPr>
            <p:cNvGrpSpPr/>
            <p:nvPr/>
          </p:nvGrpSpPr>
          <p:grpSpPr>
            <a:xfrm>
              <a:off x="3794606" y="3590379"/>
              <a:ext cx="1774210" cy="412504"/>
              <a:chOff x="3727430" y="3689455"/>
              <a:chExt cx="1774210" cy="469167"/>
            </a:xfrm>
          </p:grpSpPr>
          <p:sp>
            <p:nvSpPr>
              <p:cNvPr id="320" name="矩形: 圆角 319">
                <a:extLst>
                  <a:ext uri="{FF2B5EF4-FFF2-40B4-BE49-F238E27FC236}">
                    <a16:creationId xmlns:a16="http://schemas.microsoft.com/office/drawing/2014/main" id="{69DD0FDC-BFDC-40A2-A3CC-DF2F106FDA1C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21" name="矩形: 圆角 320">
                <a:extLst>
                  <a:ext uri="{FF2B5EF4-FFF2-40B4-BE49-F238E27FC236}">
                    <a16:creationId xmlns:a16="http://schemas.microsoft.com/office/drawing/2014/main" id="{43E31147-1D7E-4A83-B2FB-8710FAEF4F86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22" name="矩形: 圆角 321">
                <a:extLst>
                  <a:ext uri="{FF2B5EF4-FFF2-40B4-BE49-F238E27FC236}">
                    <a16:creationId xmlns:a16="http://schemas.microsoft.com/office/drawing/2014/main" id="{8DFF87DB-7384-4CA2-B7EA-5F7FEA19460A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22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23" name="矩形: 圆角 322">
                <a:extLst>
                  <a:ext uri="{FF2B5EF4-FFF2-40B4-BE49-F238E27FC236}">
                    <a16:creationId xmlns:a16="http://schemas.microsoft.com/office/drawing/2014/main" id="{4509ADA1-59AB-4AFC-9378-941490112CFD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24" name="矩形: 圆角 323">
                <a:extLst>
                  <a:ext uri="{FF2B5EF4-FFF2-40B4-BE49-F238E27FC236}">
                    <a16:creationId xmlns:a16="http://schemas.microsoft.com/office/drawing/2014/main" id="{6B777030-D6F3-4CE3-A243-CE922343F01F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319" name="关键词">
              <a:extLst>
                <a:ext uri="{FF2B5EF4-FFF2-40B4-BE49-F238E27FC236}">
                  <a16:creationId xmlns:a16="http://schemas.microsoft.com/office/drawing/2014/main" id="{1483F94C-E4E0-4238-A2FE-BC0205FC3F93}"/>
                </a:ext>
              </a:extLst>
            </p:cNvPr>
            <p:cNvSpPr txBox="1"/>
            <p:nvPr/>
          </p:nvSpPr>
          <p:spPr>
            <a:xfrm>
              <a:off x="4093222" y="3623147"/>
              <a:ext cx="122180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模型训练</a:t>
              </a:r>
            </a:p>
          </p:txBody>
        </p:sp>
      </p:grpSp>
      <p:grpSp>
        <p:nvGrpSpPr>
          <p:cNvPr id="278" name="Text26">
            <a:extLst>
              <a:ext uri="{FF2B5EF4-FFF2-40B4-BE49-F238E27FC236}">
                <a16:creationId xmlns:a16="http://schemas.microsoft.com/office/drawing/2014/main" id="{8B7C5ED0-B27C-4D63-A0EB-9E1668900975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9515090" y="3446017"/>
            <a:ext cx="1774210" cy="412504"/>
            <a:chOff x="3794606" y="4151794"/>
            <a:chExt cx="1774210" cy="412504"/>
          </a:xfrm>
          <a:scene3d>
            <a:camera prst="perspectiveLeft" fov="6000000">
              <a:rot lat="0" lon="1200000" rev="60000"/>
            </a:camera>
            <a:lightRig rig="threePt" dir="t"/>
          </a:scene3d>
        </p:grpSpPr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FE327A09-02B4-41AB-9A4A-105F3B6FE462}"/>
                </a:ext>
              </a:extLst>
            </p:cNvPr>
            <p:cNvGrpSpPr/>
            <p:nvPr/>
          </p:nvGrpSpPr>
          <p:grpSpPr>
            <a:xfrm>
              <a:off x="3794606" y="4151794"/>
              <a:ext cx="1774210" cy="412504"/>
              <a:chOff x="3727430" y="3689455"/>
              <a:chExt cx="1774210" cy="469167"/>
            </a:xfrm>
          </p:grpSpPr>
          <p:sp>
            <p:nvSpPr>
              <p:cNvPr id="313" name="矩形: 圆角 312">
                <a:extLst>
                  <a:ext uri="{FF2B5EF4-FFF2-40B4-BE49-F238E27FC236}">
                    <a16:creationId xmlns:a16="http://schemas.microsoft.com/office/drawing/2014/main" id="{DC49BA3D-C890-4F29-B1B1-68A8756C0671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14" name="矩形: 圆角 313">
                <a:extLst>
                  <a:ext uri="{FF2B5EF4-FFF2-40B4-BE49-F238E27FC236}">
                    <a16:creationId xmlns:a16="http://schemas.microsoft.com/office/drawing/2014/main" id="{A0787C5A-5102-44F1-8B76-0C89566EC003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15" name="矩形: 圆角 314">
                <a:extLst>
                  <a:ext uri="{FF2B5EF4-FFF2-40B4-BE49-F238E27FC236}">
                    <a16:creationId xmlns:a16="http://schemas.microsoft.com/office/drawing/2014/main" id="{96C5EFAA-1AF1-481F-AB71-BE41BA09657F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16" name="矩形: 圆角 315">
                <a:extLst>
                  <a:ext uri="{FF2B5EF4-FFF2-40B4-BE49-F238E27FC236}">
                    <a16:creationId xmlns:a16="http://schemas.microsoft.com/office/drawing/2014/main" id="{8133AA08-A061-4BA9-BEB8-C4897F6822E5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17" name="矩形: 圆角 316">
                <a:extLst>
                  <a:ext uri="{FF2B5EF4-FFF2-40B4-BE49-F238E27FC236}">
                    <a16:creationId xmlns:a16="http://schemas.microsoft.com/office/drawing/2014/main" id="{EEC7A2B8-9795-4703-9D7C-8002F57D1A8C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312" name="关键词">
              <a:extLst>
                <a:ext uri="{FF2B5EF4-FFF2-40B4-BE49-F238E27FC236}">
                  <a16:creationId xmlns:a16="http://schemas.microsoft.com/office/drawing/2014/main" id="{92A6CFBD-4857-4972-A02E-3C0BFB0F1291}"/>
                </a:ext>
              </a:extLst>
            </p:cNvPr>
            <p:cNvSpPr txBox="1"/>
            <p:nvPr/>
          </p:nvSpPr>
          <p:spPr>
            <a:xfrm>
              <a:off x="4106847" y="4184662"/>
              <a:ext cx="119455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算法模型</a:t>
              </a:r>
            </a:p>
          </p:txBody>
        </p:sp>
      </p:grpSp>
      <p:grpSp>
        <p:nvGrpSpPr>
          <p:cNvPr id="279" name="Text27">
            <a:extLst>
              <a:ext uri="{FF2B5EF4-FFF2-40B4-BE49-F238E27FC236}">
                <a16:creationId xmlns:a16="http://schemas.microsoft.com/office/drawing/2014/main" id="{2EE5330E-EC39-42B3-985F-BF552CCDA7EB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9515090" y="3941711"/>
            <a:ext cx="1774210" cy="412504"/>
            <a:chOff x="3794606" y="5274624"/>
            <a:chExt cx="1774210" cy="412504"/>
          </a:xfrm>
          <a:scene3d>
            <a:camera prst="perspectiveLeft" fov="6000000"/>
            <a:lightRig rig="threePt" dir="t"/>
          </a:scene3d>
        </p:grpSpPr>
        <p:grpSp>
          <p:nvGrpSpPr>
            <p:cNvPr id="304" name="组合 303">
              <a:extLst>
                <a:ext uri="{FF2B5EF4-FFF2-40B4-BE49-F238E27FC236}">
                  <a16:creationId xmlns:a16="http://schemas.microsoft.com/office/drawing/2014/main" id="{AD40CFF8-31B2-4732-BE03-8A0AF8711225}"/>
                </a:ext>
              </a:extLst>
            </p:cNvPr>
            <p:cNvGrpSpPr/>
            <p:nvPr/>
          </p:nvGrpSpPr>
          <p:grpSpPr>
            <a:xfrm>
              <a:off x="3794606" y="5274624"/>
              <a:ext cx="1774210" cy="412504"/>
              <a:chOff x="3727430" y="3689455"/>
              <a:chExt cx="1774210" cy="469167"/>
            </a:xfrm>
          </p:grpSpPr>
          <p:sp>
            <p:nvSpPr>
              <p:cNvPr id="306" name="矩形: 圆角 305">
                <a:extLst>
                  <a:ext uri="{FF2B5EF4-FFF2-40B4-BE49-F238E27FC236}">
                    <a16:creationId xmlns:a16="http://schemas.microsoft.com/office/drawing/2014/main" id="{FF4215FC-70A9-4776-847E-A1ED1856E6BF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07" name="矩形: 圆角 306">
                <a:extLst>
                  <a:ext uri="{FF2B5EF4-FFF2-40B4-BE49-F238E27FC236}">
                    <a16:creationId xmlns:a16="http://schemas.microsoft.com/office/drawing/2014/main" id="{301D046E-EC43-411B-934E-CA5C7CD456E1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08" name="矩形: 圆角 307">
                <a:extLst>
                  <a:ext uri="{FF2B5EF4-FFF2-40B4-BE49-F238E27FC236}">
                    <a16:creationId xmlns:a16="http://schemas.microsoft.com/office/drawing/2014/main" id="{43940E42-7E76-4BD2-BC71-AAA12AC6638A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09" name="矩形: 圆角 308">
                <a:extLst>
                  <a:ext uri="{FF2B5EF4-FFF2-40B4-BE49-F238E27FC236}">
                    <a16:creationId xmlns:a16="http://schemas.microsoft.com/office/drawing/2014/main" id="{11793C27-65B8-4DAB-9CBD-C1B4C0868E19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10" name="矩形: 圆角 309">
                <a:extLst>
                  <a:ext uri="{FF2B5EF4-FFF2-40B4-BE49-F238E27FC236}">
                    <a16:creationId xmlns:a16="http://schemas.microsoft.com/office/drawing/2014/main" id="{99C3BB27-C279-40D2-AB10-4AC7F53722B5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305" name="关键词">
              <a:extLst>
                <a:ext uri="{FF2B5EF4-FFF2-40B4-BE49-F238E27FC236}">
                  <a16:creationId xmlns:a16="http://schemas.microsoft.com/office/drawing/2014/main" id="{7E2A8710-A30D-4560-9722-076917A7E5F0}"/>
                </a:ext>
              </a:extLst>
            </p:cNvPr>
            <p:cNvSpPr txBox="1"/>
            <p:nvPr/>
          </p:nvSpPr>
          <p:spPr>
            <a:xfrm>
              <a:off x="4222264" y="5307692"/>
              <a:ext cx="96372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大数据</a:t>
              </a:r>
            </a:p>
          </p:txBody>
        </p:sp>
      </p:grpSp>
      <p:grpSp>
        <p:nvGrpSpPr>
          <p:cNvPr id="280" name="Text28">
            <a:extLst>
              <a:ext uri="{FF2B5EF4-FFF2-40B4-BE49-F238E27FC236}">
                <a16:creationId xmlns:a16="http://schemas.microsoft.com/office/drawing/2014/main" id="{8A6C8DDC-06A5-47FA-A8B3-3EC50C2885B7}"/>
              </a:ext>
            </a:extLst>
          </p:cNvPr>
          <p:cNvGrpSpPr/>
          <p:nvPr>
            <p:custDataLst>
              <p:tags r:id="rId37"/>
            </p:custDataLst>
          </p:nvPr>
        </p:nvGrpSpPr>
        <p:grpSpPr>
          <a:xfrm>
            <a:off x="9515090" y="4442678"/>
            <a:ext cx="1774210" cy="412504"/>
            <a:chOff x="3794606" y="5836038"/>
            <a:chExt cx="1774210" cy="412504"/>
          </a:xfrm>
          <a:scene3d>
            <a:camera prst="perspectiveLeft" fov="6000000">
              <a:rot lat="0" lon="1200000" rev="21360000"/>
            </a:camera>
            <a:lightRig rig="threePt" dir="t"/>
          </a:scene3d>
        </p:grpSpPr>
        <p:grpSp>
          <p:nvGrpSpPr>
            <p:cNvPr id="297" name="组合 296">
              <a:extLst>
                <a:ext uri="{FF2B5EF4-FFF2-40B4-BE49-F238E27FC236}">
                  <a16:creationId xmlns:a16="http://schemas.microsoft.com/office/drawing/2014/main" id="{8716FDB5-606C-4607-BCFD-288E4F5C5D6F}"/>
                </a:ext>
              </a:extLst>
            </p:cNvPr>
            <p:cNvGrpSpPr/>
            <p:nvPr/>
          </p:nvGrpSpPr>
          <p:grpSpPr>
            <a:xfrm>
              <a:off x="3794606" y="5836038"/>
              <a:ext cx="1774210" cy="412504"/>
              <a:chOff x="3727430" y="3689455"/>
              <a:chExt cx="1774210" cy="469167"/>
            </a:xfrm>
          </p:grpSpPr>
          <p:sp>
            <p:nvSpPr>
              <p:cNvPr id="299" name="矩形: 圆角 298">
                <a:extLst>
                  <a:ext uri="{FF2B5EF4-FFF2-40B4-BE49-F238E27FC236}">
                    <a16:creationId xmlns:a16="http://schemas.microsoft.com/office/drawing/2014/main" id="{1AB3AA82-2375-4754-B786-4C51697B4887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00" name="矩形: 圆角 299">
                <a:extLst>
                  <a:ext uri="{FF2B5EF4-FFF2-40B4-BE49-F238E27FC236}">
                    <a16:creationId xmlns:a16="http://schemas.microsoft.com/office/drawing/2014/main" id="{6F154481-C465-48B5-9EFE-A723EE5A8882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01" name="矩形: 圆角 300">
                <a:extLst>
                  <a:ext uri="{FF2B5EF4-FFF2-40B4-BE49-F238E27FC236}">
                    <a16:creationId xmlns:a16="http://schemas.microsoft.com/office/drawing/2014/main" id="{469EE69D-8CB9-493F-8140-483A72F269D4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02" name="矩形: 圆角 301">
                <a:extLst>
                  <a:ext uri="{FF2B5EF4-FFF2-40B4-BE49-F238E27FC236}">
                    <a16:creationId xmlns:a16="http://schemas.microsoft.com/office/drawing/2014/main" id="{D6C0D75A-5AF7-4391-9404-78BE6F31F61B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303" name="矩形: 圆角 302">
                <a:extLst>
                  <a:ext uri="{FF2B5EF4-FFF2-40B4-BE49-F238E27FC236}">
                    <a16:creationId xmlns:a16="http://schemas.microsoft.com/office/drawing/2014/main" id="{F4657FCF-F2F1-41C6-815A-59A107ECC140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98" name="关键词">
              <a:extLst>
                <a:ext uri="{FF2B5EF4-FFF2-40B4-BE49-F238E27FC236}">
                  <a16:creationId xmlns:a16="http://schemas.microsoft.com/office/drawing/2014/main" id="{297075BB-A570-42A1-B48C-153DDE39A5CE}"/>
                </a:ext>
              </a:extLst>
            </p:cNvPr>
            <p:cNvSpPr txBox="1"/>
            <p:nvPr/>
          </p:nvSpPr>
          <p:spPr>
            <a:xfrm>
              <a:off x="4106846" y="5869206"/>
              <a:ext cx="119455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领域适应</a:t>
              </a:r>
            </a:p>
          </p:txBody>
        </p:sp>
      </p:grpSp>
      <p:grpSp>
        <p:nvGrpSpPr>
          <p:cNvPr id="281" name="Text29">
            <a:extLst>
              <a:ext uri="{FF2B5EF4-FFF2-40B4-BE49-F238E27FC236}">
                <a16:creationId xmlns:a16="http://schemas.microsoft.com/office/drawing/2014/main" id="{A8662D05-F937-4A3F-BE4B-89F101DF25E1}"/>
              </a:ext>
            </a:extLst>
          </p:cNvPr>
          <p:cNvGrpSpPr/>
          <p:nvPr>
            <p:custDataLst>
              <p:tags r:id="rId38"/>
            </p:custDataLst>
          </p:nvPr>
        </p:nvGrpSpPr>
        <p:grpSpPr>
          <a:xfrm>
            <a:off x="9515090" y="4943645"/>
            <a:ext cx="1774210" cy="412504"/>
            <a:chOff x="3794606" y="5274624"/>
            <a:chExt cx="1774210" cy="412504"/>
          </a:xfrm>
          <a:scene3d>
            <a:camera prst="perspectiveLeft" fov="6000000">
              <a:rot lat="0" lon="1200000" rev="21300000"/>
            </a:camera>
            <a:lightRig rig="threePt" dir="t"/>
          </a:scene3d>
        </p:grpSpPr>
        <p:grpSp>
          <p:nvGrpSpPr>
            <p:cNvPr id="290" name="组合 289">
              <a:extLst>
                <a:ext uri="{FF2B5EF4-FFF2-40B4-BE49-F238E27FC236}">
                  <a16:creationId xmlns:a16="http://schemas.microsoft.com/office/drawing/2014/main" id="{6F6F2D51-E51B-4924-A3F6-B0633CCD6BFD}"/>
                </a:ext>
              </a:extLst>
            </p:cNvPr>
            <p:cNvGrpSpPr/>
            <p:nvPr/>
          </p:nvGrpSpPr>
          <p:grpSpPr>
            <a:xfrm>
              <a:off x="3794606" y="5274624"/>
              <a:ext cx="1774210" cy="412504"/>
              <a:chOff x="3727430" y="3689455"/>
              <a:chExt cx="1774210" cy="469167"/>
            </a:xfrm>
          </p:grpSpPr>
          <p:sp>
            <p:nvSpPr>
              <p:cNvPr id="292" name="矩形: 圆角 291">
                <a:extLst>
                  <a:ext uri="{FF2B5EF4-FFF2-40B4-BE49-F238E27FC236}">
                    <a16:creationId xmlns:a16="http://schemas.microsoft.com/office/drawing/2014/main" id="{484F4E48-7245-4E7C-A16D-532222596429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93" name="矩形: 圆角 292">
                <a:extLst>
                  <a:ext uri="{FF2B5EF4-FFF2-40B4-BE49-F238E27FC236}">
                    <a16:creationId xmlns:a16="http://schemas.microsoft.com/office/drawing/2014/main" id="{4496E17D-803F-4DE6-8034-2BFB9F0EF4D9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94" name="矩形: 圆角 293">
                <a:extLst>
                  <a:ext uri="{FF2B5EF4-FFF2-40B4-BE49-F238E27FC236}">
                    <a16:creationId xmlns:a16="http://schemas.microsoft.com/office/drawing/2014/main" id="{A9263FBE-83D3-4D04-A192-DBBAA5697FEC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95" name="矩形: 圆角 294">
                <a:extLst>
                  <a:ext uri="{FF2B5EF4-FFF2-40B4-BE49-F238E27FC236}">
                    <a16:creationId xmlns:a16="http://schemas.microsoft.com/office/drawing/2014/main" id="{D6A8F4C5-DFC8-4C7D-9326-C2B81F3C9B7A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96" name="矩形: 圆角 295">
                <a:extLst>
                  <a:ext uri="{FF2B5EF4-FFF2-40B4-BE49-F238E27FC236}">
                    <a16:creationId xmlns:a16="http://schemas.microsoft.com/office/drawing/2014/main" id="{F6B9971D-FCEB-4A6A-B29D-F8F46BD47ACC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91" name="关键词">
              <a:extLst>
                <a:ext uri="{FF2B5EF4-FFF2-40B4-BE49-F238E27FC236}">
                  <a16:creationId xmlns:a16="http://schemas.microsoft.com/office/drawing/2014/main" id="{8AD072C9-014D-4A3B-A64D-4B8666BA01D6}"/>
                </a:ext>
              </a:extLst>
            </p:cNvPr>
            <p:cNvSpPr txBox="1"/>
            <p:nvPr/>
          </p:nvSpPr>
          <p:spPr>
            <a:xfrm>
              <a:off x="4106847" y="5307692"/>
              <a:ext cx="119455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算法优化</a:t>
              </a:r>
            </a:p>
          </p:txBody>
        </p:sp>
      </p:grpSp>
      <p:grpSp>
        <p:nvGrpSpPr>
          <p:cNvPr id="282" name="Text30">
            <a:extLst>
              <a:ext uri="{FF2B5EF4-FFF2-40B4-BE49-F238E27FC236}">
                <a16:creationId xmlns:a16="http://schemas.microsoft.com/office/drawing/2014/main" id="{891E6DCF-F67C-45ED-9B53-87121322F197}"/>
              </a:ext>
            </a:extLst>
          </p:cNvPr>
          <p:cNvGrpSpPr/>
          <p:nvPr>
            <p:custDataLst>
              <p:tags r:id="rId39"/>
            </p:custDataLst>
          </p:nvPr>
        </p:nvGrpSpPr>
        <p:grpSpPr>
          <a:xfrm>
            <a:off x="9515090" y="5444614"/>
            <a:ext cx="1774210" cy="412504"/>
            <a:chOff x="3794606" y="5836038"/>
            <a:chExt cx="1774210" cy="412504"/>
          </a:xfrm>
          <a:scene3d>
            <a:camera prst="perspectiveLeft" fov="6000000">
              <a:rot lat="0" lon="1200000" rev="21300000"/>
            </a:camera>
            <a:lightRig rig="threePt" dir="t"/>
          </a:scene3d>
        </p:grpSpPr>
        <p:grpSp>
          <p:nvGrpSpPr>
            <p:cNvPr id="283" name="组合 282">
              <a:extLst>
                <a:ext uri="{FF2B5EF4-FFF2-40B4-BE49-F238E27FC236}">
                  <a16:creationId xmlns:a16="http://schemas.microsoft.com/office/drawing/2014/main" id="{067078D6-CC05-49AB-B0B3-193489893767}"/>
                </a:ext>
              </a:extLst>
            </p:cNvPr>
            <p:cNvGrpSpPr/>
            <p:nvPr/>
          </p:nvGrpSpPr>
          <p:grpSpPr>
            <a:xfrm>
              <a:off x="3794606" y="5836038"/>
              <a:ext cx="1774210" cy="412504"/>
              <a:chOff x="3727430" y="3689455"/>
              <a:chExt cx="1774210" cy="469167"/>
            </a:xfrm>
          </p:grpSpPr>
          <p:sp>
            <p:nvSpPr>
              <p:cNvPr id="285" name="矩形: 圆角 284">
                <a:extLst>
                  <a:ext uri="{FF2B5EF4-FFF2-40B4-BE49-F238E27FC236}">
                    <a16:creationId xmlns:a16="http://schemas.microsoft.com/office/drawing/2014/main" id="{06DDBDAC-7297-45FB-954A-73EFEF632112}"/>
                  </a:ext>
                </a:extLst>
              </p:cNvPr>
              <p:cNvSpPr/>
              <p:nvPr/>
            </p:nvSpPr>
            <p:spPr>
              <a:xfrm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78000">
                    <a:srgbClr val="062CE7">
                      <a:alpha val="0"/>
                    </a:srgbClr>
                  </a:gs>
                  <a:gs pos="22000">
                    <a:schemeClr val="accent2">
                      <a:alpha val="0"/>
                    </a:schemeClr>
                  </a:gs>
                  <a:gs pos="0">
                    <a:schemeClr val="accent2">
                      <a:lumMod val="75000"/>
                      <a:alpha val="10000"/>
                    </a:schemeClr>
                  </a:gs>
                  <a:gs pos="100000">
                    <a:schemeClr val="accent2">
                      <a:lumMod val="75000"/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86" name="矩形: 圆角 285">
                <a:extLst>
                  <a:ext uri="{FF2B5EF4-FFF2-40B4-BE49-F238E27FC236}">
                    <a16:creationId xmlns:a16="http://schemas.microsoft.com/office/drawing/2014/main" id="{1843CC93-DB01-43D2-97F1-439010337AE5}"/>
                  </a:ext>
                </a:extLst>
              </p:cNvPr>
              <p:cNvSpPr/>
              <p:nvPr/>
            </p:nvSpPr>
            <p:spPr>
              <a:xfrm>
                <a:off x="3727430" y="3693732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87" name="矩形: 圆角 286">
                <a:extLst>
                  <a:ext uri="{FF2B5EF4-FFF2-40B4-BE49-F238E27FC236}">
                    <a16:creationId xmlns:a16="http://schemas.microsoft.com/office/drawing/2014/main" id="{466EDB72-2933-4541-BF03-5372C09F5AE9}"/>
                  </a:ext>
                </a:extLst>
              </p:cNvPr>
              <p:cNvSpPr/>
              <p:nvPr/>
            </p:nvSpPr>
            <p:spPr>
              <a:xfrm rot="10800000">
                <a:off x="3736706" y="3689455"/>
                <a:ext cx="1764934" cy="46489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lumMod val="75000"/>
                      <a:alpha val="16000"/>
                    </a:schemeClr>
                  </a:gs>
                  <a:gs pos="70000">
                    <a:schemeClr val="accent2">
                      <a:lumMod val="75000"/>
                      <a:alpha val="0"/>
                    </a:schemeClr>
                  </a:gs>
                </a:gsLst>
                <a:lin ang="3000000" scaled="0"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88" name="矩形: 圆角 287">
                <a:extLst>
                  <a:ext uri="{FF2B5EF4-FFF2-40B4-BE49-F238E27FC236}">
                    <a16:creationId xmlns:a16="http://schemas.microsoft.com/office/drawing/2014/main" id="{305D81CB-9F49-4BFD-9CA4-6E2D8AC53A1F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42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  <p:sp>
            <p:nvSpPr>
              <p:cNvPr id="289" name="矩形: 圆角 288">
                <a:extLst>
                  <a:ext uri="{FF2B5EF4-FFF2-40B4-BE49-F238E27FC236}">
                    <a16:creationId xmlns:a16="http://schemas.microsoft.com/office/drawing/2014/main" id="{CB572896-F159-4374-AF0D-D3A42F7A42D7}"/>
                  </a:ext>
                </a:extLst>
              </p:cNvPr>
              <p:cNvSpPr/>
              <p:nvPr/>
            </p:nvSpPr>
            <p:spPr>
              <a:xfrm rot="10800000">
                <a:off x="3749913" y="3700996"/>
                <a:ext cx="1726961" cy="44180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accent2">
                        <a:lumMod val="75000"/>
                        <a:alpha val="30000"/>
                      </a:schemeClr>
                    </a:gs>
                    <a:gs pos="82000">
                      <a:srgbClr val="FDFEFF">
                        <a:alpha val="0"/>
                      </a:srgbClr>
                    </a:gs>
                    <a:gs pos="20000">
                      <a:srgbClr val="F2F9FE">
                        <a:alpha val="0"/>
                      </a:srgbClr>
                    </a:gs>
                    <a:gs pos="100000">
                      <a:schemeClr val="accent2">
                        <a:lumMod val="75000"/>
                        <a:alpha val="30000"/>
                      </a:schemeClr>
                    </a:gs>
                  </a:gsLst>
                  <a:lin ang="6600000" scaled="0"/>
                </a:gra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Franklin Gothic Book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POSans M"/>
                  <a:ea typeface="OPPOSans M"/>
                  <a:cs typeface="+mn-cs"/>
                </a:endParaRPr>
              </a:p>
            </p:txBody>
          </p:sp>
        </p:grpSp>
        <p:sp>
          <p:nvSpPr>
            <p:cNvPr id="284" name="关键词">
              <a:extLst>
                <a:ext uri="{FF2B5EF4-FFF2-40B4-BE49-F238E27FC236}">
                  <a16:creationId xmlns:a16="http://schemas.microsoft.com/office/drawing/2014/main" id="{C8F4DC60-7386-4449-853D-A7E8D587DC05}"/>
                </a:ext>
              </a:extLst>
            </p:cNvPr>
            <p:cNvSpPr txBox="1"/>
            <p:nvPr/>
          </p:nvSpPr>
          <p:spPr>
            <a:xfrm>
              <a:off x="3991431" y="5869206"/>
              <a:ext cx="142539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20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预训练模型</a:t>
              </a:r>
            </a:p>
          </p:txBody>
        </p:sp>
      </p:grpSp>
      <p:sp>
        <p:nvSpPr>
          <p:cNvPr id="2" name="Text31">
            <a:extLst>
              <a:ext uri="{FF2B5EF4-FFF2-40B4-BE49-F238E27FC236}">
                <a16:creationId xmlns:a16="http://schemas.microsoft.com/office/drawing/2014/main" id="{EC27ACD1-8411-7439-23B1-C4557E2AA8BA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defTabSz="914400" rtl="0" eaLnBrk="1" fontAlgn="ctr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微软雅黑" panose="020B0503020204020204" pitchFamily="34" charset="-122"/>
              </a:rPr>
              <a:t>蚂蚁的药理作用与功效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0718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Text1"/>
          <p:cNvSpPr txBox="1"/>
          <p:nvPr>
            <p:custDataLst>
              <p:tags r:id="rId4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蚂蚁在现代医学中的应用</a:t>
            </a:r>
          </a:p>
        </p:txBody>
      </p:sp>
      <p:sp>
        <p:nvSpPr>
          <p:cNvPr id="39" name="Text2"/>
          <p:cNvSpPr txBox="1"/>
          <p:nvPr>
            <p:custDataLst>
              <p:tags r:id="rId5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The application of ants in modern medicine</a:t>
            </a:r>
          </a:p>
        </p:txBody>
      </p:sp>
      <p:sp>
        <p:nvSpPr>
          <p:cNvPr id="37" name="椭圆 3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Text3"/>
          <p:cNvSpPr txBox="1"/>
          <p:nvPr>
            <p:custDataLst>
              <p:tags r:id="rId6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4135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ent">
    <p:bg>
      <p:bgPr>
        <a:solidFill>
          <a:schemeClr val="bg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1"/>
          <p:cNvSpPr/>
          <p:nvPr>
            <p:custDataLst>
              <p:tags r:id="rId2"/>
            </p:custDataLst>
          </p:nvPr>
        </p:nvSpPr>
        <p:spPr>
          <a:xfrm>
            <a:off x="6540517" y="923818"/>
            <a:ext cx="5009189" cy="5010364"/>
          </a:xfrm>
          <a:custGeom>
            <a:avLst/>
            <a:gdLst/>
            <a:ahLst/>
            <a:cxnLst/>
            <a:rect l="l" t="t" r="r" b="b"/>
            <a:pathLst>
              <a:path w="6773862" h="6775450" extrusionOk="0">
                <a:moveTo>
                  <a:pt x="3386930" y="0"/>
                </a:moveTo>
                <a:cubicBezTo>
                  <a:pt x="5257482" y="0"/>
                  <a:pt x="6773862" y="1516736"/>
                  <a:pt x="6773862" y="3387725"/>
                </a:cubicBezTo>
                <a:cubicBezTo>
                  <a:pt x="6773862" y="5258715"/>
                  <a:pt x="5257482" y="6775450"/>
                  <a:pt x="3386930" y="6775450"/>
                </a:cubicBezTo>
                <a:cubicBezTo>
                  <a:pt x="1516380" y="6775450"/>
                  <a:pt x="0" y="5258715"/>
                  <a:pt x="0" y="3387725"/>
                </a:cubicBezTo>
                <a:cubicBezTo>
                  <a:pt x="0" y="1516736"/>
                  <a:pt x="1516380" y="0"/>
                  <a:pt x="3386930" y="0"/>
                </a:cubicBezTo>
                <a:close/>
              </a:path>
            </a:pathLst>
          </a:custGeom>
          <a:blipFill>
            <a:blip r:embed="rId7"/>
            <a:stretch>
              <a:fillRect l="-12" r="-12"/>
            </a:stretch>
          </a:blip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92D3D5D7-1082-4B07-BC96-735A3A73C4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3000" y="2148267"/>
            <a:ext cx="5347349" cy="39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9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1.蚂蚁药用历史悠久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早在《本草纲目》中，蚂蚁就被记载为具有温肾壮阳、养血荣筋的功效，显示了其在中医药中的深厚底蕴。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2.蚂蚁成分具药用价值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现代医学研究发现，蚂蚁体内含有多种活性成分，如蚁酸、蚁醛等，具有抗炎、抗氧化、抗肿瘤等作用。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3.蚂蚁提取物广泛应用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蚂蚁提取物在现代医学中被应用于治疗风湿性关节炎、强直性脊柱炎等疾病，取得了显著疗效。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4.蚂蚁入药形式多样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除了直接入药，蚂蚁还可制成片剂、胶囊等多种剂型，方便患者服用，满足了现代医学对药物形式的需求。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F35187E9-7D20-8926-C214-92B4B73ADFA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1833" y="672383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蚂蚁在现代医学中的应用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3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l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cover dir="l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ap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Text1"/>
          <p:cNvSpPr txBox="1"/>
          <p:nvPr>
            <p:custDataLst>
              <p:tags r:id="rId4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蚂蚁在中医药方中的应用</a:t>
            </a:r>
          </a:p>
        </p:txBody>
      </p:sp>
      <p:sp>
        <p:nvSpPr>
          <p:cNvPr id="39" name="Text2"/>
          <p:cNvSpPr txBox="1"/>
          <p:nvPr>
            <p:custDataLst>
              <p:tags r:id="rId5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The application of ants in traditional Chinese medicine prescriptions</a:t>
            </a:r>
          </a:p>
        </p:txBody>
      </p:sp>
      <p:sp>
        <p:nvSpPr>
          <p:cNvPr id="37" name="椭圆 3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Text3"/>
          <p:cNvSpPr txBox="1"/>
          <p:nvPr>
            <p:custDataLst>
              <p:tags r:id="rId6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41359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2:56 -0"/>
  <p:tag name="AS_NET" val="6.0.11"/>
  <p:tag name="AS_OS" val="Microsoft Windows NT 10.0.17763.0"/>
  <p:tag name="AS_RELEASE_DATE" val="2024.01.14"/>
  <p:tag name="AS_TITLE" val="Aspose.Slides for .NET6"/>
  <p:tag name="AS_VERSION" val="24.1"/>
  <p:tag name="TAG_PRESENTATION_STYLE" val="中国风"/>
  <p:tag name="YOO_PPT_THEMETITLE" val="蚂蚁在中医药中的神奇功效"/>
  <p:tag name="YOO_PPT_THEMEWORD" val="蚂蚁在中医药中的神奇功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CHATPER" val="3"/>
  <p:tag name="YOO_CHATSHAPE_TYPE" val="YOO_CHATSHAPE_NU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TAG_CONTENT_TYPE" val="二级大纲4"/>
  <p:tag name="YOO_CHATPAGE_TYPE" val="YOO_CHATPAGE_CONTEN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1"/>
  <p:tag name="YOO_CHATSHAPE_TYPE" val="YOO_CHATSHAPE_CHILDCONTEN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2"/>
  <p:tag name="YOO_CHATSHAPE_TYPE" val="YOO_CHATSHAPE_CHILDCONTEN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3"/>
  <p:tag name="YOO_CHATSHAPE_TYPE" val="YOO_CHATSHAPE_CHILDCONTEN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4"/>
  <p:tag name="YOO_CHATSHAPE_TYPE" val="YOO_CHATSHAPE_CHILDCONTEN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1"/>
  <p:tag name="YOO_CHATSHAPE_TYPE" val="YOO_CHATSHAPE_CHILD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2"/>
  <p:tag name="YOO_CHATSHAPE_TYPE" val="YOO_CHATSHAPE_CHILD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3"/>
  <p:tag name="YOO_CHATSHAPE_TYPE" val="YOO_CHATSHAPE_CHILD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4"/>
  <p:tag name="YOO_CHATSHAPE_TYPE" val="YOO_CHATSHAPE_CHILD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CHATP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1"/>
  <p:tag name="YOO_CHATSHAPE_TYPE" val="YOO_CHATSHAPE_ITEM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CHATPER" val="4"/>
  <p:tag name="YOO_CHATSHAPE_TYPE" val="YOO_CHATSHAPE_NU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TAG_CONTENT_TYPE" val="二级大纲4"/>
  <p:tag name="YOO_CHATPAGE_TYPE" val="YOO_CHATPAGE_CONTEN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1"/>
  <p:tag name="YOO_CHATSHAPE_TYPE" val="YOO_CHATSHAPE_CHILDCONTEN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2"/>
  <p:tag name="YOO_CHATSHAPE_TYPE" val="YOO_CHATSHAPE_CHILDCONTEN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3"/>
  <p:tag name="YOO_CHATSHAPE_TYPE" val="YOO_CHATSHAPE_CHILDCONTEN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4"/>
  <p:tag name="YOO_CHATSHAPE_TYPE" val="YOO_CHATSHAPE_CHILDCONTEN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1"/>
  <p:tag name="YOO_CHATSHAPE_TYPE" val="YOO_CHATSHAPE_CHILD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2"/>
  <p:tag name="YOO_CHATSHAPE_TYPE" val="YOO_CHATSHAPE_CHILD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3"/>
  <p:tag name="YOO_CHATSHAPE_TYPE" val="YOO_CHATSHAPE_CHILD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4"/>
  <p:tag name="YOO_CHATSHAPE_TYPE" val="YOO_CHATSHAPE_CHILD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2"/>
  <p:tag name="YOO_CHATSHAPE_TYPE" val="YOO_CHATSHAPE_ITEM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CHATP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CHATPER" val="5"/>
  <p:tag name="YOO_CHATSHAPE_TYPE" val="YOO_CHATSHAPE_NU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TAG_CONTENT_TYPE" val="二级大纲4"/>
  <p:tag name="YOO_CHATPAGE_TYPE" val="YOO_CHATPAGE_CONTEN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1"/>
  <p:tag name="YOO_CHATSHAPE_TYPE" val="YOO_CHATSHAPE_CHILDCONTEN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2"/>
  <p:tag name="YOO_CHATSHAPE_TYPE" val="YOO_CHATSHAPE_CHILDCONTEN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4"/>
  <p:tag name="YOO_CHATSHAPE_TYPE" val="YOO_CHATSHAPE_ITEM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3"/>
  <p:tag name="YOO_CHATSHAPE_TYPE" val="YOO_CHATSHAPE_CHILDCONTEN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4"/>
  <p:tag name="YOO_CHATSHAPE_TYPE" val="YOO_CHATSHAPE_CHILDCONTEN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1"/>
  <p:tag name="YOO_CHATSHAPE_TYPE" val="YOO_CHATSHAPE_CHILD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2"/>
  <p:tag name="YOO_CHATSHAPE_TYPE" val="YOO_CHATSHAPE_CHILD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3"/>
  <p:tag name="YOO_CHATSHAPE_TYPE" val="YOO_CHATSHAPE_CHILD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4"/>
  <p:tag name="YOO_CHATSHAPE_TYPE" val="YOO_CHATSHAPE_CHILD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EN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3"/>
  <p:tag name="YOO_CHATSHAPE_TYPE" val="YOO_CHATSHAPE_ITEM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DA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SUB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5"/>
  <p:tag name="YOO_CHATSHAPE_TYPE" val="YOO_CHATSHAPE_ITE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ITEM" val="6"/>
  <p:tag name="YOO_CHATSHAPE_TYPE" val="YOO_CHATSHAPE_ITE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_DIAGRAM_SHAPETYPE" val="YOO_CHATSHAPE_DIAGRAM_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_DIAGRAM_SHAPETYPE" val="YOO_CHATSHAPE_DIAGRAM_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_DIAGRAM_SHAPETYPE" val="YOO_CHATSHAPE_DIAGRAM_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_DIAGRAM_SHAPETYPE" val="YOO_CHATSHAPE_DIAGRAM_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_DIAGRAM_SHAPETYPE" val="YOO_CHATSHAPE_DIAGRAM_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_DIAGRAM_SHAPETYPE" val="YOO_CHATSHAPE_DIAGRAM_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CHATP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CHATPER" val="0"/>
  <p:tag name="YOO_CHATSHAPE_TYPE" val="YOO_CHATSHAPE_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TAG_CONTENT_TYPE" val="二级大纲2"/>
  <p:tag name="YOO_CHATPAGE_TYPE" val="YOO_CHATPAGE_CONTEN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1"/>
  <p:tag name="YOO_CHATSHAPE_TYPE" val="YOO_CHATSHAPE_CHILD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ONTENT_GROUPINDEX" val="1"/>
  <p:tag name="YOO_CHATSHAPE_TYPE" val="YOO_CHATSHAPE_CHILDCONTEN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GROUPINDEX" val="2"/>
  <p:tag name="YOO_CHATSHAPE_TYPE" val="YOO_CHATSHAPE_CHILD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DA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ONTENT_GROUPINDEX" val="2"/>
  <p:tag name="YOO_CHATSHAPE_TYPE" val="YOO_CHATSHAPE_CHILDCONTEN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ONTENT_GROUPINDEX" val="1"/>
  <p:tag name="YOO_CHATSHAPE_TYPE" val="YOO_CHATSHAPE_CHILDIMAG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CHATP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CHATPER" val="1"/>
  <p:tag name="YOO_CHATSHAPE_TYPE" val="YOO_CHATSHAPE_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TAG_CONTENT_TYPE" val="二级大纲4_关键词"/>
  <p:tag name="YOO_CHATPAGE_TYPE" val="YOO_CHATPAGE_CONTE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d2ce6a96b6b14979b8dc8f74d4063c4c"/>
  <p:tag name="TAG_CONTENT_SUBINDEX" val="4"/>
  <p:tag name="YOO_CHATSHAPE_TYPE" val="YOO_CHATSHAPE_PAGEDECORA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d2ce6a96b6b14979b8dc8f74d4063c4c"/>
  <p:tag name="TAG_CONTENT_SUBINDEX" val="1"/>
  <p:tag name="YOO_CHATSHAPE_TYPE" val="YOO_CHATSHAPE_PAGEDECORA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d2ce6a96b6b14979b8dc8f74d4063c4c"/>
  <p:tag name="TAG_CONTENT_SUBINDEX" val="3"/>
  <p:tag name="YOO_CHATSHAPE_TYPE" val="YOO_CHATSHAPE_PAGEDECORA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d2ce6a96b6b14979b8dc8f74d4063c4c"/>
  <p:tag name="TAG_CONTENT_SUBINDEX" val="2"/>
  <p:tag name="YOO_CHATSHAPE_TYPE" val="YOO_CHATSHAPE_PAGEDECORA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9bf9c2584604adf989759fe019052e5"/>
  <p:tag name="TAG_CONTENT_SUBINDEX" val="1"/>
  <p:tag name="YOO_CHATSHAPE_TYPE" val="YOO_CHATSHAPE_MAS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9bf9c2584604adf989759fe019052e5"/>
  <p:tag name="TAG_CONTENT_GROUPINDEX" val="1"/>
  <p:tag name="YOO_CHATSHAPE_LINK" val="sp:子标题1"/>
  <p:tag name="YOO_CHATSHAPE_TYPE" val="YOO_CHATSHAPE_KEYWOR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1"/>
  <p:tag name="TAG_CONTENT_SUBINDEX" val="0"/>
  <p:tag name="YOO_CHATSHAPE_LINK" val="sp:子标题1"/>
  <p:tag name="YOO_CHATSHAPE_TYPE" val="YOO_CHATSHAPE_KEYWOR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1"/>
  <p:tag name="TAG_CONTENT_SUBINDEX" val="1"/>
  <p:tag name="YOO_CHATSHAPE_LINK" val="sp:子标题1"/>
  <p:tag name="YOO_CHATSHAPE_TYPE" val="YOO_CHATSHAPE_KEYWOR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1"/>
  <p:tag name="TAG_CONTENT_SUBINDEX" val="2"/>
  <p:tag name="YOO_CHATSHAPE_LINK" val="sp:子标题1"/>
  <p:tag name="YOO_CHATSHAPE_TYPE" val="YOO_CHATSHAPE_KEYWOR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1"/>
  <p:tag name="TAG_CONTENT_SUBINDEX" val="3"/>
  <p:tag name="YOO_CHATSHAPE_LINK" val="sp:子标题1"/>
  <p:tag name="YOO_CHATSHAPE_TYPE" val="YOO_CHATSHAPE_KEYWOR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1"/>
  <p:tag name="TAG_CONTENT_SUBINDEX" val="4"/>
  <p:tag name="YOO_CHATSHAPE_LINK" val="sp:子标题1"/>
  <p:tag name="YOO_CHATSHAPE_TYPE" val="YOO_CHATSHAPE_KEYWOR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1"/>
  <p:tag name="TAG_CONTENT_SUBINDEX" val="5"/>
  <p:tag name="YOO_CHATSHAPE_LINK" val="sp:子标题1"/>
  <p:tag name="YOO_CHATSHAPE_TYPE" val="YOO_CHATSHAPE_KEYWOR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1"/>
  <p:tag name="TAG_CONTENT_SUBINDEX" val="6"/>
  <p:tag name="YOO_CHATSHAPE_LINK" val="sp:子标题1"/>
  <p:tag name="YOO_CHATSHAPE_TYPE" val="YOO_CHATSHAPE_KEYWOR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9bf9c2584604adf989759fe019052e5"/>
  <p:tag name="TAG_CONTENT_SUBINDEX" val="2"/>
  <p:tag name="YOO_CHATSHAPE_TYPE" val="YOO_CHATSHAPE_MASK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9bf9c2584604adf989759fe019052e5"/>
  <p:tag name="TAG_CONTENT_GROUPINDEX" val="2"/>
  <p:tag name="YOO_CHATSHAPE_LINK" val="sp:子标题2"/>
  <p:tag name="YOO_CHATSHAPE_TYPE" val="YOO_CHATSHAPE_KEYWOR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2"/>
  <p:tag name="TAG_CONTENT_SUBINDEX" val="0"/>
  <p:tag name="YOO_CHATSHAPE_LINK" val="sp:子标题2"/>
  <p:tag name="YOO_CHATSHAPE_TYPE" val="YOO_CHATSHAPE_KEYWOR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2"/>
  <p:tag name="TAG_CONTENT_SUBINDEX" val="1"/>
  <p:tag name="YOO_CHATSHAPE_LINK" val="sp:子标题2"/>
  <p:tag name="YOO_CHATSHAPE_TYPE" val="YOO_CHATSHAPE_KEYWOR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2"/>
  <p:tag name="TAG_CONTENT_SUBINDEX" val="2"/>
  <p:tag name="YOO_CHATSHAPE_LINK" val="sp:子标题2"/>
  <p:tag name="YOO_CHATSHAPE_TYPE" val="YOO_CHATSHAPE_KEYWOR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2"/>
  <p:tag name="TAG_CONTENT_SUBINDEX" val="3"/>
  <p:tag name="YOO_CHATSHAPE_LINK" val="sp:子标题2"/>
  <p:tag name="YOO_CHATSHAPE_TYPE" val="YOO_CHATSHAPE_KEYWOR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2"/>
  <p:tag name="TAG_CONTENT_SUBINDEX" val="4"/>
  <p:tag name="YOO_CHATSHAPE_LINK" val="sp:子标题2"/>
  <p:tag name="YOO_CHATSHAPE_TYPE" val="YOO_CHATSHAPE_KEYWOR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CATLO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2"/>
  <p:tag name="TAG_CONTENT_SUBINDEX" val="5"/>
  <p:tag name="YOO_CHATSHAPE_LINK" val="sp:子标题2"/>
  <p:tag name="YOO_CHATSHAPE_TYPE" val="YOO_CHATSHAPE_KEYWOR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9bf9c2584604adf989759fe019052e5"/>
  <p:tag name="TAG_CONTENT_GROUPINDEX" val="3"/>
  <p:tag name="TAG_CONTENT_SUBINDEX" val="3"/>
  <p:tag name="YOO_CHATSHAPE_TYPE" val="YOO_CHATSHAPE_MASK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9bf9c2584604adf989759fe019052e5"/>
  <p:tag name="TAG_CONTENT_GROUPINDEX" val="3"/>
  <p:tag name="YOO_CHATSHAPE_LINK" val="sp:子标题3"/>
  <p:tag name="YOO_CHATSHAPE_TYPE" val="YOO_CHATSHAPE_KEYWOR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3"/>
  <p:tag name="TAG_CONTENT_SUBINDEX" val="0"/>
  <p:tag name="YOO_CHATSHAPE_LINK" val="sp:子标题3"/>
  <p:tag name="YOO_CHATSHAPE_TYPE" val="YOO_CHATSHAPE_KEYWOR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3"/>
  <p:tag name="TAG_CONTENT_SUBINDEX" val="1"/>
  <p:tag name="YOO_CHATSHAPE_LINK" val="sp:子标题3"/>
  <p:tag name="YOO_CHATSHAPE_TYPE" val="YOO_CHATSHAPE_KEYWOR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3"/>
  <p:tag name="TAG_CONTENT_SUBINDEX" val="2"/>
  <p:tag name="YOO_CHATSHAPE_LINK" val="sp:子标题3"/>
  <p:tag name="YOO_CHATSHAPE_TYPE" val="YOO_CHATSHAPE_KEYWOR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3"/>
  <p:tag name="TAG_CONTENT_SUBINDEX" val="3"/>
  <p:tag name="YOO_CHATSHAPE_LINK" val="sp:子标题3"/>
  <p:tag name="YOO_CHATSHAPE_TYPE" val="YOO_CHATSHAPE_KEYWOR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3"/>
  <p:tag name="TAG_CONTENT_SUBINDEX" val="4"/>
  <p:tag name="YOO_CHATSHAPE_LINK" val="sp:子标题3"/>
  <p:tag name="YOO_CHATSHAPE_TYPE" val="YOO_CHATSHAPE_KEYWOR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3"/>
  <p:tag name="TAG_CONTENT_SUBINDEX" val="5"/>
  <p:tag name="YOO_CHATSHAPE_LINK" val="sp:子标题3"/>
  <p:tag name="YOO_CHATSHAPE_TYPE" val="YOO_CHATSHAPE_KEYWOR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9bf9c2584604adf989759fe019052e5"/>
  <p:tag name="TAG_CONTENT_GROUPINDEX" val="4"/>
  <p:tag name="TAG_CONTENT_SUBINDEX" val="4"/>
  <p:tag name="YOO_CHATSHAPE_TYPE" val="YOO_CHATSHAPE_MAS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DIAGRAM_INDEX" val="39bf9c2584604adf989759fe019052e5"/>
  <p:tag name="TAG_CONTENT_GROUPINDEX" val="4"/>
  <p:tag name="YOO_CHATSHAPE_LINK" val="sp:子标题4"/>
  <p:tag name="YOO_CHATSHAPE_TYPE" val="YOO_CHATSHAPE_KEYWOR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4"/>
  <p:tag name="TAG_CONTENT_SUBINDEX" val="0"/>
  <p:tag name="YOO_CHATSHAPE_LINK" val="sp:子标题4"/>
  <p:tag name="YOO_CHATSHAPE_TYPE" val="YOO_CHATSHAPE_KEYWOR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4"/>
  <p:tag name="TAG_CONTENT_SUBINDEX" val="1"/>
  <p:tag name="YOO_CHATSHAPE_LINK" val="sp:子标题4"/>
  <p:tag name="YOO_CHATSHAPE_TYPE" val="YOO_CHATSHAPE_KEYWOR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4"/>
  <p:tag name="TAG_CONTENT_SUBINDEX" val="2"/>
  <p:tag name="YOO_CHATSHAPE_LINK" val="sp:子标题4"/>
  <p:tag name="YOO_CHATSHAPE_TYPE" val="YOO_CHATSHAPE_KEYWOR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4"/>
  <p:tag name="TAG_CONTENT_SUBINDEX" val="3"/>
  <p:tag name="YOO_CHATSHAPE_LINK" val="sp:子标题4"/>
  <p:tag name="YOO_CHATSHAPE_TYPE" val="YOO_CHATSHAPE_KEYWOR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4"/>
  <p:tag name="TAG_CONTENT_SUBINDEX" val="4"/>
  <p:tag name="YOO_CHATSHAPE_LINK" val="sp:子标题4"/>
  <p:tag name="YOO_CHATSHAPE_TYPE" val="YOO_CHATSHAPE_KEYWOR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4"/>
  <p:tag name="TAG_CONTENT_SUBINDEX" val="5"/>
  <p:tag name="YOO_CHATSHAPE_LINK" val="sp:子标题4"/>
  <p:tag name="YOO_CHATSHAPE_TYPE" val="YOO_CHATSHAPE_KEYWOR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HATSHAPE_SUBTITLE_TYPE" val="YOO_CHATSHAPE_CHILDKEYWORD"/>
  <p:tag name="TAG_CONTENT_DIAGRAM_INDEX" val="39bf9c2584604adf989759fe019052e5"/>
  <p:tag name="TAG_CONTENT_GROUPINDEX" val="4"/>
  <p:tag name="TAG_CONTENT_SUBINDEX" val="6"/>
  <p:tag name="YOO_CHATSHAPE_LINK" val="sp:子标题4"/>
  <p:tag name="YOO_CHATSHAPE_TYPE" val="YOO_CHATSHAPE_KEYWOR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ONTENT_DIAGRAM_INDEX" val="d2ce6a96b6b14979b8dc8f74d4063c4c"/>
  <p:tag name="YOO_CHATSHAPE_TYPE" val="YOO_CHATSHAPE_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CHATP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CHATPER" val="2"/>
  <p:tag name="YOO_CHATSHAPE_TYPE" val="YOO_CHATSHAPE_NU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TAG_CONTENT_TYPE" val="1标题1内容1图"/>
  <p:tag name="YOO_CHATPAGE_TYPE" val="YOO_CHATPAGE_CONTEN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IMAG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PAGE_CONTEN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GCCREATORID" val="AIGC生成内容仅供参考-2024/3/24 10:13:18 -0"/>
  <p:tag name="YOO_CHATPAGE_TYPE" val="YOO_CHATPAGE_CHATPER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3F1E18"/>
      </a:dk1>
      <a:lt1>
        <a:srgbClr val="FFFFFF"/>
      </a:lt1>
      <a:dk2>
        <a:srgbClr val="FFFFFF"/>
      </a:dk2>
      <a:lt2>
        <a:srgbClr val="593131"/>
      </a:lt2>
      <a:accent1>
        <a:srgbClr val="E83715"/>
      </a:accent1>
      <a:accent2>
        <a:srgbClr val="A5A5A5"/>
      </a:accent2>
      <a:accent3>
        <a:srgbClr val="EA4C15"/>
      </a:accent3>
      <a:accent4>
        <a:srgbClr val="EC6116"/>
      </a:accent4>
      <a:accent5>
        <a:srgbClr val="ED7517"/>
      </a:accent5>
      <a:accent6>
        <a:srgbClr val="F19E18"/>
      </a:accent6>
      <a:hlink>
        <a:srgbClr val="E83715"/>
      </a:hlink>
      <a:folHlink>
        <a:srgbClr val="A5A5A5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972</Words>
  <Application>Microsoft Macintosh PowerPoint</Application>
  <PresentationFormat>宽屏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Calibri</vt:lpstr>
      <vt:lpstr>微软雅黑</vt:lpstr>
      <vt:lpstr>Arial</vt:lpstr>
      <vt:lpstr>OPPOSans 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keywords>AIGC生成内容仅供参考-2024/3/24 10:13:18 -0</cp:keywords>
  <cp:lastModifiedBy>Office</cp:lastModifiedBy>
  <cp:revision>2</cp:revision>
  <cp:lastPrinted>2024-03-24T10:12:56Z</cp:lastPrinted>
  <dcterms:created xsi:type="dcterms:W3CDTF">2024-03-24T02:12:56Z</dcterms:created>
  <dcterms:modified xsi:type="dcterms:W3CDTF">2024-03-24T02:20:24Z</dcterms:modified>
</cp:coreProperties>
</file>