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1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1" lang="en-US" smtClean="0"/>
              <a:t>Click to edit Master subtitle style</a:t>
            </a:r>
            <a:endParaRPr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32" name="Content Placeholder 2"/>
          <p:cNvSpPr>
            <a:spLocks noGrp="1"/>
          </p:cNvSpPr>
          <p:nvPr>
            <p:ph type="obj" idx="1"/>
          </p:nvPr>
        </p:nvSpPr>
        <p:spPr/>
        <p:txBody>
          <a:bodyPr/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1" lang="en-US" smtClean="0"/>
              <a:t>Click to edit Master text styles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type="obj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5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1" lang="en-US" smtClean="0"/>
              <a:t>Click to edit Master text styles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1" lang="en-US" smtClean="0"/>
              <a:t>Click to edit Master text styles</a:t>
            </a:r>
          </a:p>
        </p:txBody>
      </p:sp>
      <p:sp>
        <p:nvSpPr>
          <p:cNvPr id="1048662" name="Content Placeholder 5"/>
          <p:cNvSpPr>
            <a:spLocks noGrp="1"/>
          </p:cNvSpPr>
          <p:nvPr>
            <p:ph type="obj"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67" name="Content Placeholder 2"/>
          <p:cNvSpPr>
            <a:spLocks noGrp="1"/>
          </p:cNvSpPr>
          <p:nvPr>
            <p:ph type="obj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dirty="1" lang="en-US" smtClean="0"/>
              <a:t>Click to edit Master text styles</a:t>
            </a:r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63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dirty="1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dirty="1"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1" lang="en-US" smtClean="0"/>
              <a:t>Click to edit Master text styles</a:t>
            </a:r>
          </a:p>
          <a:p>
            <a:pPr lvl="1"/>
            <a:r>
              <a:rPr dirty="1" lang="en-US" smtClean="0"/>
              <a:t>Second level</a:t>
            </a:r>
          </a:p>
          <a:p>
            <a:pPr lvl="2"/>
            <a:r>
              <a:rPr dirty="1" lang="en-US" smtClean="0"/>
              <a:t>Third level</a:t>
            </a:r>
          </a:p>
          <a:p>
            <a:pPr lvl="3"/>
            <a:r>
              <a:rPr dirty="1" lang="en-US" smtClean="0"/>
              <a:t>Fourth level</a:t>
            </a:r>
          </a:p>
          <a:p>
            <a:pPr lvl="4"/>
            <a:r>
              <a:rPr dirty="1"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fast"/>
  <p:timing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New shape"/>
          <p:cNvSpPr/>
          <p:nvPr/>
        </p:nvSpPr>
        <p:spPr>
          <a:xfrm>
            <a:off x="611778" y="1514467"/>
            <a:ext cx="11038043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ctr">
              <a:lnSpc>
                <a:spcPct val="150000"/>
              </a:lnSpc>
            </a:pPr>
            <a:r>
              <a:rPr b="1" dirty="1" sz="4800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菜粉蝶的生物特性</a:t>
            </a:r>
          </a:p>
        </p:txBody>
      </p:sp>
      <p:sp>
        <p:nvSpPr>
          <p:cNvPr id="1048607" name="New shape"/>
          <p:cNvSpPr/>
          <p:nvPr/>
        </p:nvSpPr>
        <p:spPr>
          <a:xfrm>
            <a:off x="622800" y="3101012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/>
        </p:txBody>
      </p:sp>
      <p:sp>
        <p:nvSpPr>
          <p:cNvPr id="1048608" name="New shape"/>
          <p:cNvSpPr/>
          <p:nvPr/>
        </p:nvSpPr>
        <p:spPr>
          <a:xfrm>
            <a:off x="611778" y="3101012"/>
            <a:ext cx="11038043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ctr">
              <a:lnSpc>
                <a:spcPct val="150000"/>
              </a:lnSpc>
            </a:pPr>
            <a:r>
              <a:rPr b="1" dirty="1" sz="30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探索蝴蝶世界的奇妙之旅</a:t>
            </a:r>
          </a:p>
        </p:txBody>
      </p:sp>
      <p:sp>
        <p:nvSpPr>
          <p:cNvPr id="1048609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/>
        </p:txBody>
      </p:sp>
      <p:sp>
        <p:nvSpPr>
          <p:cNvPr id="1048610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/>
        </p:txBody>
      </p:sp>
      <p:sp>
        <p:nvSpPr>
          <p:cNvPr id="1048611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/>
        </p:txBody>
      </p:sp>
    </p:spTree>
  </p:cSld>
  <p:clrMapOvr>
    <a:masterClrMapping/>
  </p:clrMapOvr>
  <p:transition spd="fast"/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New picture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/>
          <a:ln>
            <a:noFill/>
          </a:ln>
        </p:spPr>
      </p:pic>
      <p:sp>
        <p:nvSpPr>
          <p:cNvPr id="1048614" name="New shape"/>
          <p:cNvSpPr/>
          <p:nvPr/>
        </p:nvSpPr>
        <p:spPr>
          <a:xfrm>
            <a:off x="1054800" y="1037646"/>
            <a:ext cx="2482880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4800" i="0">
                <a:solidFill>
                  <a:srgbClr val="FF8566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目录</a:t>
            </a:r>
          </a:p>
        </p:txBody>
      </p:sp>
      <p:sp>
        <p:nvSpPr>
          <p:cNvPr id="1048615" name="New shape"/>
          <p:cNvSpPr/>
          <p:nvPr/>
        </p:nvSpPr>
        <p:spPr>
          <a:xfrm>
            <a:off x="2340000" y="2494800"/>
            <a:ext cx="4152432" cy="50342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>
              <a:lnSpc>
                <a:spcPct val="150000"/>
              </a:lnSpc>
            </a:pPr>
            <a:r>
              <a:rPr b="1" dirty="1" sz="1575">
                <a:solidFill>
                  <a:srgbClr val="F6E7A9"/>
                </a:solidFill>
                <a:latin typeface="微软雅黑"/>
              </a:rPr>
              <a:t>01</a:t>
            </a:r>
            <a:r>
              <a:rPr dirty="1" sz="1800">
                <a:latin typeface="微软雅黑"/>
              </a:rPr>
              <a:t> </a:t>
            </a: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菜粉蝶的形态特征</a:t>
            </a:r>
          </a:p>
        </p:txBody>
      </p:sp>
      <p:sp>
        <p:nvSpPr>
          <p:cNvPr id="1048616" name="New shape"/>
          <p:cNvSpPr/>
          <p:nvPr/>
        </p:nvSpPr>
        <p:spPr>
          <a:xfrm>
            <a:off x="6484141" y="2494800"/>
            <a:ext cx="4152433" cy="50342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>
              <a:lnSpc>
                <a:spcPct val="150000"/>
              </a:lnSpc>
            </a:pPr>
            <a:r>
              <a:rPr b="1" dirty="1" sz="1575">
                <a:solidFill>
                  <a:srgbClr val="F6E7A9"/>
                </a:solidFill>
                <a:latin typeface="微软雅黑"/>
              </a:rPr>
              <a:t>02</a:t>
            </a:r>
            <a:r>
              <a:rPr dirty="1" sz="1800">
                <a:latin typeface="微软雅黑"/>
              </a:rPr>
              <a:t> </a:t>
            </a: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菜粉蝶的食物来源</a:t>
            </a:r>
          </a:p>
        </p:txBody>
      </p:sp>
    </p:spTree>
  </p:cSld>
  <p:clrMapOvr>
    <a:masterClrMapping/>
  </p:clrMapOvr>
  <p:transition spd="fast"/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New picture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/>
          <a:ln>
            <a:noFill/>
          </a:ln>
        </p:spPr>
      </p:pic>
      <p:pic>
        <p:nvPicPr>
          <p:cNvPr id="2097160" name="New picture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/>
          <a:ln>
            <a:noFill/>
          </a:ln>
        </p:spPr>
      </p:pic>
      <p:sp>
        <p:nvSpPr>
          <p:cNvPr id="1048604" name="New shape"/>
          <p:cNvSpPr/>
          <p:nvPr/>
        </p:nvSpPr>
        <p:spPr>
          <a:xfrm>
            <a:off x="986400" y="931446"/>
            <a:ext cx="5776571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48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01</a:t>
            </a:r>
          </a:p>
        </p:txBody>
      </p:sp>
      <p:sp>
        <p:nvSpPr>
          <p:cNvPr id="1048605" name="New shape"/>
          <p:cNvSpPr/>
          <p:nvPr/>
        </p:nvSpPr>
        <p:spPr>
          <a:xfrm>
            <a:off x="986400" y="2635727"/>
            <a:ext cx="5771526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4800" i="0">
                <a:solidFill>
                  <a:srgbClr val="FF8566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菜粉蝶的形态特征</a:t>
            </a:r>
          </a:p>
        </p:txBody>
      </p:sp>
    </p:spTree>
  </p:cSld>
  <p:clrMapOvr>
    <a:masterClrMapping/>
  </p:clrMapOvr>
  <p:transition spd="fast"/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New picture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1048591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3000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翅膀色彩斑斓</a:t>
            </a:r>
          </a:p>
        </p:txBody>
      </p:sp>
      <p:sp>
        <p:nvSpPr>
          <p:cNvPr id="1048592" name="New shape"/>
          <p:cNvSpPr/>
          <p:nvPr/>
        </p:nvSpPr>
        <p:spPr>
          <a:xfrm>
            <a:off x="6458401" y="1760733"/>
            <a:ext cx="4545078" cy="10820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翅膀的艳丽色彩</a:t>
            </a:r>
          </a:p>
          <a:p>
            <a:pPr algn="l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菜粉蝶的翅膀色彩斑斓，犹如大自然的调色盘，各种色彩在翅膀上交错分布，给人一种视觉的享受。</a:t>
            </a:r>
          </a:p>
        </p:txBody>
      </p:sp>
      <p:sp>
        <p:nvSpPr>
          <p:cNvPr id="1048593" name="New shape"/>
          <p:cNvSpPr/>
          <p:nvPr/>
        </p:nvSpPr>
        <p:spPr>
          <a:xfrm>
            <a:off x="981860" y="2595934"/>
            <a:ext cx="4545077" cy="10820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r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翅膀的色彩构成</a:t>
            </a:r>
          </a:p>
          <a:p>
            <a:pPr algn="r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菜粉蝶的翅膀上的色彩主要由黑色、白色和黄色构成，这种颜色的搭配使得菜粉蝶看起来更加美丽。</a:t>
            </a:r>
          </a:p>
        </p:txBody>
      </p:sp>
      <p:sp>
        <p:nvSpPr>
          <p:cNvPr id="1048594" name="New shape"/>
          <p:cNvSpPr/>
          <p:nvPr/>
        </p:nvSpPr>
        <p:spPr>
          <a:xfrm>
            <a:off x="6458401" y="3399890"/>
            <a:ext cx="4554174" cy="14249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翅膀色彩的功能</a:t>
            </a:r>
          </a:p>
          <a:p>
            <a:pPr algn="l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菜粉蝶的翅膀色彩不仅仅是为了美观，更重要的是为了保护自己，通过与环境的颜色相融合，达到保护自身的目的。</a:t>
            </a:r>
          </a:p>
        </p:txBody>
      </p:sp>
      <p:sp>
        <p:nvSpPr>
          <p:cNvPr id="1048595" name="New shape"/>
          <p:cNvSpPr/>
          <p:nvPr/>
        </p:nvSpPr>
        <p:spPr>
          <a:xfrm>
            <a:off x="5965200" y="1926000"/>
            <a:ext cx="39600" cy="464400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New shape"/>
          <p:cNvSpPr/>
          <p:nvPr/>
        </p:nvSpPr>
        <p:spPr>
          <a:xfrm>
            <a:off x="6152400" y="1735740"/>
            <a:ext cx="309600" cy="39600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1"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48598" name="New shape"/>
          <p:cNvSpPr/>
          <p:nvPr/>
        </p:nvSpPr>
        <p:spPr>
          <a:xfrm>
            <a:off x="5965200" y="2761201"/>
            <a:ext cx="39600" cy="604606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New shape"/>
          <p:cNvSpPr/>
          <p:nvPr/>
        </p:nvSpPr>
        <p:spPr>
          <a:xfrm>
            <a:off x="5515200" y="2570941"/>
            <a:ext cx="309600" cy="39600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1"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48601" name="New shape"/>
          <p:cNvSpPr/>
          <p:nvPr/>
        </p:nvSpPr>
        <p:spPr>
          <a:xfrm>
            <a:off x="5965200" y="3736607"/>
            <a:ext cx="39600" cy="457200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2" name="New shape"/>
          <p:cNvSpPr/>
          <p:nvPr/>
        </p:nvSpPr>
        <p:spPr>
          <a:xfrm>
            <a:off x="6152400" y="3546347"/>
            <a:ext cx="309600" cy="39600"/>
          </a:xfrm>
          <a:prstGeom prst="rect"/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1"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fast"/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New picture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/>
          <a:ln>
            <a:noFill/>
          </a:ln>
        </p:spPr>
      </p:pic>
      <p:pic>
        <p:nvPicPr>
          <p:cNvPr id="2097157" name="New picture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/>
          <a:ln>
            <a:noFill/>
          </a:ln>
        </p:spPr>
      </p:pic>
      <p:sp>
        <p:nvSpPr>
          <p:cNvPr id="1048589" name="New shape"/>
          <p:cNvSpPr/>
          <p:nvPr/>
        </p:nvSpPr>
        <p:spPr>
          <a:xfrm>
            <a:off x="986400" y="931446"/>
            <a:ext cx="5776571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48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02</a:t>
            </a:r>
          </a:p>
        </p:txBody>
      </p:sp>
      <p:sp>
        <p:nvSpPr>
          <p:cNvPr id="1048590" name="New shape"/>
          <p:cNvSpPr/>
          <p:nvPr/>
        </p:nvSpPr>
        <p:spPr>
          <a:xfrm>
            <a:off x="986400" y="2635727"/>
            <a:ext cx="5771526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4800" i="0">
                <a:solidFill>
                  <a:srgbClr val="FF8566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菜粉蝶的食物来源</a:t>
            </a:r>
          </a:p>
        </p:txBody>
      </p:sp>
    </p:spTree>
  </p:cSld>
  <p:clrMapOvr>
    <a:masterClrMapping/>
  </p:clrMapOvr>
  <p:transition spd="fast"/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New picture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1048584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>
              <a:lnSpc>
                <a:spcPct val="150000"/>
              </a:lnSpc>
            </a:pPr>
            <a:r>
              <a:rPr b="1" dirty="1" sz="3000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菜粉蝶的食性分析</a:t>
            </a:r>
          </a:p>
        </p:txBody>
      </p:sp>
      <p:sp>
        <p:nvSpPr>
          <p:cNvPr id="1048585" name="New shape"/>
          <p:cNvSpPr/>
          <p:nvPr/>
        </p:nvSpPr>
        <p:spPr>
          <a:xfrm>
            <a:off x="1558800" y="3058663"/>
            <a:ext cx="2744215" cy="203454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菜粉蝶的植食性</a:t>
            </a:r>
            <a:br>
              <a:rPr dirty="1" sz="1800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菜粉蝶主要以各种蔬菜为食，如甘蓝、白菜等，它们的口器特化适应了这种植物性食物的摄取。</a:t>
            </a:r>
          </a:p>
        </p:txBody>
      </p:sp>
      <p:sp>
        <p:nvSpPr>
          <p:cNvPr id="1048586" name="New shape"/>
          <p:cNvSpPr/>
          <p:nvPr/>
        </p:nvSpPr>
        <p:spPr>
          <a:xfrm>
            <a:off x="4430015" y="3230112"/>
            <a:ext cx="2744215" cy="16916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菜粉蝶对花蜜的喜好</a:t>
            </a:r>
            <a:br>
              <a:rPr dirty="1" sz="1800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菜粉蝶除了吃蔬菜外，还喜欢吸食花蜜，这既补充了能量，也帮助它们更好地传播花粉。</a:t>
            </a:r>
          </a:p>
        </p:txBody>
      </p:sp>
      <p:sp>
        <p:nvSpPr>
          <p:cNvPr id="1048587" name="New shape"/>
          <p:cNvSpPr/>
          <p:nvPr/>
        </p:nvSpPr>
        <p:spPr>
          <a:xfrm>
            <a:off x="7301229" y="3066442"/>
            <a:ext cx="2744216" cy="23393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l"/>
            <a:r>
              <a:rPr b="1" dirty="1" sz="2100" i="0">
                <a:solidFill>
                  <a:srgbClr val="F6E7A9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菜粉蝶的食物选择与环境关系</a:t>
            </a:r>
            <a:br>
              <a:rPr dirty="1" sz="1800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b="0" dirty="1" sz="1575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菜粉蝶的食物选择与其生活的环境密切相关，例如在冬季，它们会选择耐寒性强的蔬菜作为食物来源。</a:t>
            </a:r>
          </a:p>
        </p:txBody>
      </p:sp>
      <p:pic>
        <p:nvPicPr>
          <p:cNvPr id="2097153" name="New picture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/>
          <a:ln>
            <a:noFill/>
          </a:ln>
        </p:spPr>
      </p:pic>
      <p:pic>
        <p:nvPicPr>
          <p:cNvPr id="2097154" name="New picture"/>
          <p:cNvPicPr>
            <a:picLocks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/>
          <a:ln>
            <a:noFill/>
          </a:ln>
        </p:spPr>
      </p:pic>
      <p:pic>
        <p:nvPicPr>
          <p:cNvPr id="2097155" name="New picture"/>
          <p:cNvPicPr>
            <a:picLocks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/>
          <a:ln>
            <a:noFill/>
          </a:ln>
        </p:spPr>
      </p:pic>
    </p:spTree>
  </p:cSld>
  <p:clrMapOvr>
    <a:masterClrMapping/>
  </p:clrMapOvr>
  <p:transition spd="fast"/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New shape"/>
          <p:cNvSpPr/>
          <p:nvPr/>
        </p:nvSpPr>
        <p:spPr>
          <a:xfrm>
            <a:off x="611778" y="2635727"/>
            <a:ext cx="11038043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pAutoFit/>
          </a:bodyPr>
          <a:p>
            <a:pPr algn="ctr">
              <a:lnSpc>
                <a:spcPct val="150000"/>
              </a:lnSpc>
            </a:pPr>
            <a:r>
              <a:rPr b="1" dirty="1" sz="4800" i="0">
                <a:solidFill>
                  <a:srgbClr val="FFFFFF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谢 谢 大 家</a:t>
            </a:r>
          </a:p>
        </p:txBody>
      </p:sp>
    </p:spTree>
  </p:cSld>
  <p:clrMapOvr>
    <a:masterClrMapping/>
  </p:clrMapOvr>
  <p:transition spd="fast"/>
  <p:timing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>
      <a:fillStyleLst/>
      <a:lnStyleLst/>
      <a:effectStyleLst/>
      <a:bgFillStyleLst/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Spire.Presentation for.NET 2.1.0.0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V2307A</dc:creator>
  <dcterms:created xsi:type="dcterms:W3CDTF">2024-03-22T11:34:35Z</dcterms:created>
  <dcterms:modified xsi:type="dcterms:W3CDTF">2024-03-22T11:34:35Z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b962dcd1c1fb4ffa9b0648beeed869e1</vt:lpwstr>
  </property>
</Properties>
</file>